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2" r:id="rId10"/>
    <p:sldId id="291" r:id="rId11"/>
    <p:sldId id="292" r:id="rId12"/>
    <p:sldId id="270" r:id="rId13"/>
    <p:sldId id="293" r:id="rId14"/>
    <p:sldId id="271" r:id="rId15"/>
    <p:sldId id="272" r:id="rId16"/>
    <p:sldId id="273" r:id="rId17"/>
    <p:sldId id="294" r:id="rId18"/>
    <p:sldId id="295" r:id="rId19"/>
    <p:sldId id="296" r:id="rId20"/>
    <p:sldId id="276" r:id="rId21"/>
    <p:sldId id="277" r:id="rId22"/>
    <p:sldId id="280" r:id="rId23"/>
    <p:sldId id="281" r:id="rId24"/>
    <p:sldId id="298" r:id="rId25"/>
    <p:sldId id="300" r:id="rId26"/>
    <p:sldId id="301" r:id="rId27"/>
    <p:sldId id="302" r:id="rId28"/>
    <p:sldId id="263" r:id="rId29"/>
    <p:sldId id="264" r:id="rId30"/>
    <p:sldId id="289" r:id="rId31"/>
    <p:sldId id="284" r:id="rId32"/>
    <p:sldId id="285" r:id="rId33"/>
    <p:sldId id="286" r:id="rId34"/>
    <p:sldId id="287" r:id="rId35"/>
    <p:sldId id="288" r:id="rId36"/>
  </p:sldIdLst>
  <p:sldSz cx="14630400" cy="8229600"/>
  <p:notesSz cx="8229600" cy="14630400"/>
  <p:embeddedFontLst>
    <p:embeddedFont>
      <p:font typeface="Roboto" panose="02000000000000000000" pitchFamily="2" charset="0"/>
      <p:regular r:id="rId38"/>
    </p:embeddedFont>
    <p:embeddedFont>
      <p:font typeface="Roboto Medium" panose="02000000000000000000" pitchFamily="2" charset="0"/>
      <p:regular r:id="rId39"/>
      <p: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38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020F1-78F5-173C-9CB2-D7BB916E7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10DEC2-3213-CCE8-53F2-220AA110B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634370-C13B-7A71-97A9-AFA28940F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F8515-E08F-FC65-F737-F9BC534DF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69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225B4-7783-9B76-BAB4-D0CD2D959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A6E9F5-F0D0-F04F-8ABD-0BC070E676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24F083-5408-A75E-594A-CC804FD0C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1D634-3F1F-B55D-4811-C51BDE619D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99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C9E4C-9FEA-7121-7F9E-B23A8FCD7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28B525-157F-6F83-6A46-4012D83C4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495D68-5EE9-D084-28B4-5D670E129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20985-8AA6-20FB-6729-7D7026A8B1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29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DE1A9-F6A4-2718-7B53-772AF25E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847BB-D8BF-42AF-2BD8-B4394BFE8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749916-108A-0589-A5F8-3E047390D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5B11C-CBD5-B10D-A725-49DB30D558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25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5B15A-0A45-94D9-0E61-6CE5D809D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884A21-A537-69E6-9E6F-57924161C6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75C74B-BC25-3F87-ED42-5C99738E8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CEFA6-DC69-2BA5-CD8C-49E11F48BE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19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20F65-B242-D920-AC1B-7949D91D2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9874D0-6BD2-9025-FA54-C001EDF36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AAF9D4-1544-8CDF-F8DD-3899BAA2C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0F1D5-055F-8489-ACC9-CABBFC91D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83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DE45E-799E-B4CE-0390-011DC9393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6D0CE5-08D8-7729-2222-9E975E8A5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EEACD-C960-5B29-5D4B-D9D00CC86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1E78C-6548-A1EE-4744-E92C3AF199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139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4EE8-5D16-7E19-A8F8-D341D0CBA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833D51-A598-D886-B0C3-129E0EABAA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9D2D77-B991-090F-CEF4-95C1E8383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B2852-4F3F-6088-67CD-719653DABF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71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176BE-4EB9-7662-27C7-D59EAB10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F18FD-F8FF-D07D-94AE-B4ECF72B50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7155B5-B4E1-6A85-D2E0-F91A29716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A0B06-C846-4B26-B38D-18A63FC168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65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C46A8-D3BB-B48D-A356-4C24B5D22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74C8C-B2A6-E1A2-36BE-4F291DBBB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A9F4F5-9B75-A781-7576-2E9994D46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54B08-FD2F-C39A-B0C8-A05539EBDA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8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kera.com/i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kera.com/in/about-u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kera.com/in/er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kera.com/blo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www.deskera.com/in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www.deskera.com/in/about-us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www.deskera.com/in/erp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www.deskera.com/blog/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kera.com/i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91672"/>
            <a:ext cx="7556421" cy="489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COMPREHENSIVE SEO AUDIT &amp; OPTIMIZATION FOR ORGANIC TRAFFIC GROWTH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62229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GAYATHRI V - MBE11 - GUVI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14162" y="6990517"/>
            <a:ext cx="12203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46CF2-E2DC-7EC5-9BA0-DFC344C4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2022600-A413-749D-B924-7F7F52705E94}"/>
              </a:ext>
            </a:extLst>
          </p:cNvPr>
          <p:cNvSpPr/>
          <p:nvPr/>
        </p:nvSpPr>
        <p:spPr>
          <a:xfrm>
            <a:off x="793790" y="700207"/>
            <a:ext cx="68140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HOME PAGE- </a:t>
            </a:r>
            <a:r>
              <a:rPr lang="en-US" sz="44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ON PAGE SEO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05F76E1-D920-D4D3-01CE-E032F084E744}"/>
              </a:ext>
            </a:extLst>
          </p:cNvPr>
          <p:cNvSpPr/>
          <p:nvPr/>
        </p:nvSpPr>
        <p:spPr>
          <a:xfrm>
            <a:off x="793790" y="18626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HOME PAGE </a:t>
            </a:r>
            <a:r>
              <a:rPr lang="en-US" sz="1750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</a:t>
            </a:r>
            <a:endParaRPr lang="en-US" sz="17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4063D71-E4DB-4CEB-EEFF-B229F1A7336B}"/>
              </a:ext>
            </a:extLst>
          </p:cNvPr>
          <p:cNvSpPr/>
          <p:nvPr/>
        </p:nvSpPr>
        <p:spPr>
          <a:xfrm>
            <a:off x="793790" y="2480667"/>
            <a:ext cx="4196358" cy="3136702"/>
          </a:xfrm>
          <a:prstGeom prst="roundRect">
            <a:avLst>
              <a:gd name="adj" fmla="val 303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95BFF34-3F9C-3DA7-4558-CC9E1F06DBE5}"/>
              </a:ext>
            </a:extLst>
          </p:cNvPr>
          <p:cNvSpPr/>
          <p:nvPr/>
        </p:nvSpPr>
        <p:spPr>
          <a:xfrm>
            <a:off x="1028224" y="2715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Title Tag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1BDC753-30BE-9890-2A1D-302562545FB3}"/>
              </a:ext>
            </a:extLst>
          </p:cNvPr>
          <p:cNvSpPr/>
          <p:nvPr/>
        </p:nvSpPr>
        <p:spPr>
          <a:xfrm>
            <a:off x="1028224" y="3205520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"</a:t>
            </a: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Deskera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All-in-One Business Management Software“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Suggestion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Incorporate keywords like "ERP for SMEs" and "cloud ERP solutions" to improve relevance.</a:t>
            </a:r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555721CB-1D45-275A-26CD-08704EC55AA5}"/>
              </a:ext>
            </a:extLst>
          </p:cNvPr>
          <p:cNvSpPr/>
          <p:nvPr/>
        </p:nvSpPr>
        <p:spPr>
          <a:xfrm>
            <a:off x="5216962" y="2480667"/>
            <a:ext cx="4196358" cy="3136702"/>
          </a:xfrm>
          <a:prstGeom prst="roundRect">
            <a:avLst>
              <a:gd name="adj" fmla="val 303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CDC2D5E3-3AF5-B665-CDE1-C4180446CA9A}"/>
              </a:ext>
            </a:extLst>
          </p:cNvPr>
          <p:cNvSpPr/>
          <p:nvPr/>
        </p:nvSpPr>
        <p:spPr>
          <a:xfrm>
            <a:off x="5451396" y="2715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Meta Description</a:t>
            </a:r>
            <a:endParaRPr lang="en-US" sz="22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BFD03F68-4A47-3FE3-5E2F-C5FA657C680D}"/>
              </a:ext>
            </a:extLst>
          </p:cNvPr>
          <p:cNvSpPr/>
          <p:nvPr/>
        </p:nvSpPr>
        <p:spPr>
          <a:xfrm>
            <a:off x="5451395" y="3069431"/>
            <a:ext cx="386677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</a:t>
            </a: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"</a:t>
            </a:r>
            <a:r>
              <a:rPr lang="en-US" sz="17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Deskera</a:t>
            </a: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a cloud-based business management software that helps small businesses with accounting, payroll, CRM, and more." 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Suggestion</a:t>
            </a: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Focus on "cloud ERP solutions" for better keyword alignment.</a:t>
            </a: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813CC474-08BA-D2C5-B50A-6765A7150E71}"/>
              </a:ext>
            </a:extLst>
          </p:cNvPr>
          <p:cNvSpPr/>
          <p:nvPr/>
        </p:nvSpPr>
        <p:spPr>
          <a:xfrm>
            <a:off x="9640133" y="2480667"/>
            <a:ext cx="4196358" cy="3136702"/>
          </a:xfrm>
          <a:prstGeom prst="roundRect">
            <a:avLst>
              <a:gd name="adj" fmla="val 303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D9EA9870-C5BA-129A-DA7D-280302E260AE}"/>
              </a:ext>
            </a:extLst>
          </p:cNvPr>
          <p:cNvSpPr/>
          <p:nvPr/>
        </p:nvSpPr>
        <p:spPr>
          <a:xfrm>
            <a:off x="9874568" y="2715101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Keywords in Content &amp; Headings</a:t>
            </a:r>
            <a:endParaRPr lang="en-US" sz="22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58448164-3266-45C6-2781-AB7B312EEA5D}"/>
              </a:ext>
            </a:extLst>
          </p:cNvPr>
          <p:cNvSpPr/>
          <p:nvPr/>
        </p:nvSpPr>
        <p:spPr>
          <a:xfrm>
            <a:off x="9863682" y="3559850"/>
            <a:ext cx="3727490" cy="2049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"cloud ERP," "accounting software“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Suggestion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Use more industry-specific terms in headings for better SEO.</a:t>
            </a:r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1B30541B-0744-A702-237C-AA8A571CCDC7}"/>
              </a:ext>
            </a:extLst>
          </p:cNvPr>
          <p:cNvSpPr/>
          <p:nvPr/>
        </p:nvSpPr>
        <p:spPr>
          <a:xfrm>
            <a:off x="793790" y="584418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050A3160-4CC5-F7F8-0EBE-17C8A38C6A3E}"/>
              </a:ext>
            </a:extLst>
          </p:cNvPr>
          <p:cNvSpPr/>
          <p:nvPr/>
        </p:nvSpPr>
        <p:spPr>
          <a:xfrm>
            <a:off x="1028224" y="6078617"/>
            <a:ext cx="31031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Internal/External Linking</a:t>
            </a:r>
            <a:endParaRPr lang="en-US" sz="22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FBDA1721-857F-CD2E-33D5-FB81BA1EDBF7}"/>
              </a:ext>
            </a:extLst>
          </p:cNvPr>
          <p:cNvSpPr/>
          <p:nvPr/>
        </p:nvSpPr>
        <p:spPr>
          <a:xfrm>
            <a:off x="1028224" y="6432947"/>
            <a:ext cx="5939195" cy="861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Strong internal linking.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Suggestion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Add external links to industry authority sites to improve credibility.</a:t>
            </a: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84B2D7A1-B0D5-FCAE-3C99-D5112D3B744E}"/>
              </a:ext>
            </a:extLst>
          </p:cNvPr>
          <p:cNvSpPr/>
          <p:nvPr/>
        </p:nvSpPr>
        <p:spPr>
          <a:xfrm>
            <a:off x="7428667" y="584418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A15E7508-1C82-0B46-644B-2AAFAF22EBD1}"/>
              </a:ext>
            </a:extLst>
          </p:cNvPr>
          <p:cNvSpPr/>
          <p:nvPr/>
        </p:nvSpPr>
        <p:spPr>
          <a:xfrm>
            <a:off x="7663101" y="60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Image Alt Texts</a:t>
            </a:r>
            <a:endParaRPr lang="en-US" sz="22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8A84C80B-6F2E-0FDF-EE2D-C9FE7C53C1C0}"/>
              </a:ext>
            </a:extLst>
          </p:cNvPr>
          <p:cNvSpPr/>
          <p:nvPr/>
        </p:nvSpPr>
        <p:spPr>
          <a:xfrm>
            <a:off x="7663101" y="6432947"/>
            <a:ext cx="5939195" cy="861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Simple alt texts. 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Suggestion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More descriptive, keyword-rich alt tags would improve SEO.</a:t>
            </a:r>
          </a:p>
        </p:txBody>
      </p:sp>
    </p:spTree>
    <p:extLst>
      <p:ext uri="{BB962C8B-B14F-4D97-AF65-F5344CB8AC3E}">
        <p14:creationId xmlns:p14="http://schemas.microsoft.com/office/powerpoint/2010/main" val="2703366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37A29-1626-994D-720A-0865543AF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8ACAF82-08F4-3ECD-10E4-2D037A9005B7}"/>
              </a:ext>
            </a:extLst>
          </p:cNvPr>
          <p:cNvSpPr/>
          <p:nvPr/>
        </p:nvSpPr>
        <p:spPr>
          <a:xfrm>
            <a:off x="793790" y="700207"/>
            <a:ext cx="68140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OVERVIEW PAGE- </a:t>
            </a:r>
            <a:r>
              <a:rPr lang="en-US" sz="440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ON PAGE SEO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7ADD845-F60C-5A58-7164-CF077260A79C}"/>
              </a:ext>
            </a:extLst>
          </p:cNvPr>
          <p:cNvSpPr/>
          <p:nvPr/>
        </p:nvSpPr>
        <p:spPr>
          <a:xfrm>
            <a:off x="793790" y="18626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OVERVIEW PAGE </a:t>
            </a:r>
            <a:r>
              <a:rPr lang="en-US" sz="1750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</a:t>
            </a:r>
            <a:endParaRPr lang="en-US" sz="17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D61154F-68D2-C2F9-1A46-56F822460D3B}"/>
              </a:ext>
            </a:extLst>
          </p:cNvPr>
          <p:cNvSpPr/>
          <p:nvPr/>
        </p:nvSpPr>
        <p:spPr>
          <a:xfrm>
            <a:off x="793790" y="2480667"/>
            <a:ext cx="4196358" cy="3136702"/>
          </a:xfrm>
          <a:prstGeom prst="roundRect">
            <a:avLst>
              <a:gd name="adj" fmla="val 303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596CDD2E-4BAB-D488-BF7F-FE8590C1C312}"/>
              </a:ext>
            </a:extLst>
          </p:cNvPr>
          <p:cNvSpPr/>
          <p:nvPr/>
        </p:nvSpPr>
        <p:spPr>
          <a:xfrm>
            <a:off x="1028224" y="2715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Title Tag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E708E29-D10B-992C-58CB-C0A3A565F714}"/>
              </a:ext>
            </a:extLst>
          </p:cNvPr>
          <p:cNvSpPr/>
          <p:nvPr/>
        </p:nvSpPr>
        <p:spPr>
          <a:xfrm>
            <a:off x="1028224" y="3205520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"About </a:t>
            </a: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Deskera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Our Story, Mission, and Vision“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Suggestion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Enhance with relevant keywords like "Cloud ERP Leader."</a:t>
            </a:r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0DE8AB7A-5685-444F-8A73-16EE1BF378D5}"/>
              </a:ext>
            </a:extLst>
          </p:cNvPr>
          <p:cNvSpPr/>
          <p:nvPr/>
        </p:nvSpPr>
        <p:spPr>
          <a:xfrm>
            <a:off x="5216962" y="2480667"/>
            <a:ext cx="4196358" cy="3136702"/>
          </a:xfrm>
          <a:prstGeom prst="roundRect">
            <a:avLst>
              <a:gd name="adj" fmla="val 303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0C2540DD-06D9-6650-DF39-1E5E219FECDA}"/>
              </a:ext>
            </a:extLst>
          </p:cNvPr>
          <p:cNvSpPr/>
          <p:nvPr/>
        </p:nvSpPr>
        <p:spPr>
          <a:xfrm>
            <a:off x="5451396" y="2715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Meta Description</a:t>
            </a:r>
            <a:endParaRPr lang="en-US" sz="22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17C0FD97-3CA4-837E-D37B-D5AC6ABEA2A2}"/>
              </a:ext>
            </a:extLst>
          </p:cNvPr>
          <p:cNvSpPr/>
          <p:nvPr/>
        </p:nvSpPr>
        <p:spPr>
          <a:xfrm>
            <a:off x="5451395" y="3069431"/>
            <a:ext cx="386677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"Learn more about </a:t>
            </a: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Deskera's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journey, our mission to empower small businesses, and our vision for the future."  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Suggestion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Focus more on product and industry keywords.</a:t>
            </a: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40E06222-0759-151D-279D-D2FECA0746C0}"/>
              </a:ext>
            </a:extLst>
          </p:cNvPr>
          <p:cNvSpPr/>
          <p:nvPr/>
        </p:nvSpPr>
        <p:spPr>
          <a:xfrm>
            <a:off x="9640133" y="2480667"/>
            <a:ext cx="4196358" cy="3136702"/>
          </a:xfrm>
          <a:prstGeom prst="roundRect">
            <a:avLst>
              <a:gd name="adj" fmla="val 303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123DA09-B112-28C1-AAE0-8E2C146977AA}"/>
              </a:ext>
            </a:extLst>
          </p:cNvPr>
          <p:cNvSpPr/>
          <p:nvPr/>
        </p:nvSpPr>
        <p:spPr>
          <a:xfrm>
            <a:off x="9874568" y="2715101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Keywords in Content &amp; Headings</a:t>
            </a:r>
            <a:endParaRPr lang="en-US" sz="22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BA5AFBFA-B8C1-3C32-DCD6-1CC24375A538}"/>
              </a:ext>
            </a:extLst>
          </p:cNvPr>
          <p:cNvSpPr/>
          <p:nvPr/>
        </p:nvSpPr>
        <p:spPr>
          <a:xfrm>
            <a:off x="9863682" y="3559850"/>
            <a:ext cx="3727490" cy="2049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Relevant content but lacks targeted keywords. 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Suggestion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Optimize headings with targeted keywords for better SEO.</a:t>
            </a:r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904FF24C-E2D6-64F1-D2C5-504F8BAB5057}"/>
              </a:ext>
            </a:extLst>
          </p:cNvPr>
          <p:cNvSpPr/>
          <p:nvPr/>
        </p:nvSpPr>
        <p:spPr>
          <a:xfrm>
            <a:off x="793790" y="584418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6B618512-0A47-4AC0-934A-988ACD426802}"/>
              </a:ext>
            </a:extLst>
          </p:cNvPr>
          <p:cNvSpPr/>
          <p:nvPr/>
        </p:nvSpPr>
        <p:spPr>
          <a:xfrm>
            <a:off x="1028224" y="6078617"/>
            <a:ext cx="31031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Internal/External Linking</a:t>
            </a:r>
            <a:endParaRPr lang="en-US" sz="22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94425049-D674-ABF4-35B0-0F795DADCA96}"/>
              </a:ext>
            </a:extLst>
          </p:cNvPr>
          <p:cNvSpPr/>
          <p:nvPr/>
        </p:nvSpPr>
        <p:spPr>
          <a:xfrm>
            <a:off x="1028224" y="6432947"/>
            <a:ext cx="5939195" cy="861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Helpful internal links. 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Suggestion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External linking to industry insights or studies would add credibility.</a:t>
            </a: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FC48ECBC-E3E7-1F41-5C86-9EB3294618DD}"/>
              </a:ext>
            </a:extLst>
          </p:cNvPr>
          <p:cNvSpPr/>
          <p:nvPr/>
        </p:nvSpPr>
        <p:spPr>
          <a:xfrm>
            <a:off x="7428667" y="584418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629A5172-740B-CE6B-D697-B49D8DAD57D5}"/>
              </a:ext>
            </a:extLst>
          </p:cNvPr>
          <p:cNvSpPr/>
          <p:nvPr/>
        </p:nvSpPr>
        <p:spPr>
          <a:xfrm>
            <a:off x="7663101" y="60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Image Alt Texts</a:t>
            </a:r>
            <a:endParaRPr lang="en-US" sz="22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8CFB0502-B383-9FF5-0083-E7AF93919DAB}"/>
              </a:ext>
            </a:extLst>
          </p:cNvPr>
          <p:cNvSpPr/>
          <p:nvPr/>
        </p:nvSpPr>
        <p:spPr>
          <a:xfrm>
            <a:off x="7663101" y="6432947"/>
            <a:ext cx="5939195" cy="861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Lacks descriptive keywords. 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Suggestion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Optimize alt texts for better visibility.</a:t>
            </a:r>
          </a:p>
        </p:txBody>
      </p:sp>
    </p:spTree>
    <p:extLst>
      <p:ext uri="{BB962C8B-B14F-4D97-AF65-F5344CB8AC3E}">
        <p14:creationId xmlns:p14="http://schemas.microsoft.com/office/powerpoint/2010/main" val="4002121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0207"/>
            <a:ext cx="68140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ERP PRODUCT PAGE- </a:t>
            </a:r>
            <a:r>
              <a:rPr lang="en-US" sz="480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ON PAGE SEO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93790" y="18626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ERP PRODUCT PAGE </a:t>
            </a:r>
            <a:r>
              <a:rPr lang="en-US" sz="1800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793790" y="2480667"/>
            <a:ext cx="4196358" cy="3136702"/>
          </a:xfrm>
          <a:prstGeom prst="roundRect">
            <a:avLst>
              <a:gd name="adj" fmla="val 303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28224" y="2715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Title Tag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205520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</a:t>
            </a: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Deskera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ERP - Streamlined Business Management“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Suggestion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Include additional terms like "best cloud ERP for businesses" to enhance relevance.</a:t>
            </a:r>
          </a:p>
        </p:txBody>
      </p:sp>
      <p:sp>
        <p:nvSpPr>
          <p:cNvPr id="7" name="Shape 5"/>
          <p:cNvSpPr/>
          <p:nvPr/>
        </p:nvSpPr>
        <p:spPr>
          <a:xfrm>
            <a:off x="5216962" y="2480667"/>
            <a:ext cx="4196358" cy="3136702"/>
          </a:xfrm>
          <a:prstGeom prst="roundRect">
            <a:avLst>
              <a:gd name="adj" fmla="val 303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5451396" y="2715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Meta Description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5" y="3069431"/>
            <a:ext cx="386677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"Discover </a:t>
            </a: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Deskera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ERP, the ultimate solution for managing your business operations, from accounting to CRM and beyond.“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Suggestion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Focus on additional relevant keywords.</a:t>
            </a:r>
          </a:p>
        </p:txBody>
      </p:sp>
      <p:sp>
        <p:nvSpPr>
          <p:cNvPr id="10" name="Shape 8"/>
          <p:cNvSpPr/>
          <p:nvPr/>
        </p:nvSpPr>
        <p:spPr>
          <a:xfrm>
            <a:off x="9640133" y="2480667"/>
            <a:ext cx="4196358" cy="3136702"/>
          </a:xfrm>
          <a:prstGeom prst="roundRect">
            <a:avLst>
              <a:gd name="adj" fmla="val 303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9874568" y="2715101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Keywords in Content &amp; Headings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63682" y="3559850"/>
            <a:ext cx="3727490" cy="2049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Well-placed keywords in descriptions and headings.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Suggestion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Use more long-tail keywords for niche audiences.</a:t>
            </a:r>
          </a:p>
        </p:txBody>
      </p:sp>
      <p:sp>
        <p:nvSpPr>
          <p:cNvPr id="13" name="Shape 11"/>
          <p:cNvSpPr/>
          <p:nvPr/>
        </p:nvSpPr>
        <p:spPr>
          <a:xfrm>
            <a:off x="793790" y="584418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28224" y="6078617"/>
            <a:ext cx="31031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Internal/External Linking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8224" y="6432947"/>
            <a:ext cx="5939195" cy="861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Effective internal links.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Suggestion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Add more external links to case studies or ERP comparison articles.</a:t>
            </a:r>
          </a:p>
        </p:txBody>
      </p:sp>
      <p:sp>
        <p:nvSpPr>
          <p:cNvPr id="16" name="Shape 14"/>
          <p:cNvSpPr/>
          <p:nvPr/>
        </p:nvSpPr>
        <p:spPr>
          <a:xfrm>
            <a:off x="7428667" y="584418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663101" y="60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Image Alt Texts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63101" y="6432947"/>
            <a:ext cx="5939195" cy="861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Basic alt texts. 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Suggestion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Improve with feature-specific descriptions like "ERP dashboard."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9F4AF-2BDC-D82D-84F8-765E3E7C8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2732DC3-1285-8791-255F-4CEFC1159846}"/>
              </a:ext>
            </a:extLst>
          </p:cNvPr>
          <p:cNvSpPr/>
          <p:nvPr/>
        </p:nvSpPr>
        <p:spPr>
          <a:xfrm>
            <a:off x="793790" y="700207"/>
            <a:ext cx="68140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BLOG PAGE- </a:t>
            </a:r>
            <a:r>
              <a:rPr lang="en-US" sz="44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ON PAGE SEO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214D6B6-4755-6F32-3C6F-A020D452CCE0}"/>
              </a:ext>
            </a:extLst>
          </p:cNvPr>
          <p:cNvSpPr/>
          <p:nvPr/>
        </p:nvSpPr>
        <p:spPr>
          <a:xfrm>
            <a:off x="793790" y="18626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BLOG PAGE </a:t>
            </a:r>
            <a:r>
              <a:rPr lang="en-US" sz="1750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</a:t>
            </a:r>
            <a:endParaRPr lang="en-US" sz="17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8F4F9E4A-5B0A-E6BE-A53D-2A91452F6CCE}"/>
              </a:ext>
            </a:extLst>
          </p:cNvPr>
          <p:cNvSpPr/>
          <p:nvPr/>
        </p:nvSpPr>
        <p:spPr>
          <a:xfrm>
            <a:off x="793790" y="2480667"/>
            <a:ext cx="4196358" cy="3136702"/>
          </a:xfrm>
          <a:prstGeom prst="roundRect">
            <a:avLst>
              <a:gd name="adj" fmla="val 303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07D03FD-29B8-681B-E91D-9619B4C53AD9}"/>
              </a:ext>
            </a:extLst>
          </p:cNvPr>
          <p:cNvSpPr/>
          <p:nvPr/>
        </p:nvSpPr>
        <p:spPr>
          <a:xfrm>
            <a:off x="1028224" y="2715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Title Tag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46602606-4931-E8D6-CFB2-47CCE26394AE}"/>
              </a:ext>
            </a:extLst>
          </p:cNvPr>
          <p:cNvSpPr/>
          <p:nvPr/>
        </p:nvSpPr>
        <p:spPr>
          <a:xfrm>
            <a:off x="1028224" y="3205520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"Deskera Blog - Insights and Tips for Small Businesses" 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Suggestion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Add phrases like "ERP insights" or "business management tips" to increase engagement.</a:t>
            </a:r>
            <a:endParaRPr lang="en-US" sz="175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D24A3A39-771F-5771-45CA-F19646E30FDE}"/>
              </a:ext>
            </a:extLst>
          </p:cNvPr>
          <p:cNvSpPr/>
          <p:nvPr/>
        </p:nvSpPr>
        <p:spPr>
          <a:xfrm>
            <a:off x="5216962" y="2480667"/>
            <a:ext cx="4196358" cy="3136702"/>
          </a:xfrm>
          <a:prstGeom prst="roundRect">
            <a:avLst>
              <a:gd name="adj" fmla="val 303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202AE947-569D-A851-BFF9-20F1CCE275ED}"/>
              </a:ext>
            </a:extLst>
          </p:cNvPr>
          <p:cNvSpPr/>
          <p:nvPr/>
        </p:nvSpPr>
        <p:spPr>
          <a:xfrm>
            <a:off x="5451396" y="2715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Meta Description</a:t>
            </a:r>
            <a:endParaRPr lang="en-US" sz="22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D79D084F-883D-7055-9A50-DFF177640B41}"/>
              </a:ext>
            </a:extLst>
          </p:cNvPr>
          <p:cNvSpPr/>
          <p:nvPr/>
        </p:nvSpPr>
        <p:spPr>
          <a:xfrm>
            <a:off x="5451395" y="3069431"/>
            <a:ext cx="386677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"Stay updated with Deskera's blog for the latest insights, tips, and trends in business management and software solutions." 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Suggestion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Focus on additional relevant keywords.</a:t>
            </a:r>
            <a:endParaRPr lang="en-US" sz="175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9F1BD173-7BE9-1E64-D5C4-2F5CBCB38549}"/>
              </a:ext>
            </a:extLst>
          </p:cNvPr>
          <p:cNvSpPr/>
          <p:nvPr/>
        </p:nvSpPr>
        <p:spPr>
          <a:xfrm>
            <a:off x="9640133" y="2480667"/>
            <a:ext cx="4196358" cy="3136702"/>
          </a:xfrm>
          <a:prstGeom prst="roundRect">
            <a:avLst>
              <a:gd name="adj" fmla="val 303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99A498D-C6C8-9A18-DF4A-3430B2AE83E1}"/>
              </a:ext>
            </a:extLst>
          </p:cNvPr>
          <p:cNvSpPr/>
          <p:nvPr/>
        </p:nvSpPr>
        <p:spPr>
          <a:xfrm>
            <a:off x="9874568" y="2715101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Keywords in Content &amp; Headings</a:t>
            </a:r>
            <a:endParaRPr lang="en-US" sz="22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9176748F-ECD2-B7EA-926B-8D0BD5C34AF3}"/>
              </a:ext>
            </a:extLst>
          </p:cNvPr>
          <p:cNvSpPr/>
          <p:nvPr/>
        </p:nvSpPr>
        <p:spPr>
          <a:xfrm>
            <a:off x="9863682" y="3559850"/>
            <a:ext cx="3727490" cy="2049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Well-optimized for relevant keywords.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Suggestion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Include more long-tail keywords related to business      management.</a:t>
            </a:r>
            <a:endParaRPr lang="en-US" sz="1750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9C87D964-899A-5C8E-3647-1F387CD5C45B}"/>
              </a:ext>
            </a:extLst>
          </p:cNvPr>
          <p:cNvSpPr/>
          <p:nvPr/>
        </p:nvSpPr>
        <p:spPr>
          <a:xfrm>
            <a:off x="793790" y="584418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0F657494-FF63-F1FD-FC0F-D0951B170CFD}"/>
              </a:ext>
            </a:extLst>
          </p:cNvPr>
          <p:cNvSpPr/>
          <p:nvPr/>
        </p:nvSpPr>
        <p:spPr>
          <a:xfrm>
            <a:off x="1028224" y="6078617"/>
            <a:ext cx="31031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Internal/External Linking</a:t>
            </a:r>
            <a:endParaRPr lang="en-US" sz="22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D5B9D892-BCF8-B96E-EF3B-53542A32BBB6}"/>
              </a:ext>
            </a:extLst>
          </p:cNvPr>
          <p:cNvSpPr/>
          <p:nvPr/>
        </p:nvSpPr>
        <p:spPr>
          <a:xfrm>
            <a:off x="1028224" y="6432947"/>
            <a:ext cx="5939195" cy="861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Strong internal linking. 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Suggestion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Add external links to relevant research or articles.</a:t>
            </a:r>
            <a:endParaRPr lang="en-US" sz="175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478BBFEA-037F-E319-E955-D6A7A7D5483F}"/>
              </a:ext>
            </a:extLst>
          </p:cNvPr>
          <p:cNvSpPr/>
          <p:nvPr/>
        </p:nvSpPr>
        <p:spPr>
          <a:xfrm>
            <a:off x="7428667" y="584418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F634F531-A4AC-8E8E-4C5D-65DC27C17E97}"/>
              </a:ext>
            </a:extLst>
          </p:cNvPr>
          <p:cNvSpPr/>
          <p:nvPr/>
        </p:nvSpPr>
        <p:spPr>
          <a:xfrm>
            <a:off x="7663101" y="60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Image Alt Texts</a:t>
            </a:r>
            <a:endParaRPr lang="en-US" sz="22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DE6AD5C1-9643-CAA3-0169-F6B2164F5B8C}"/>
              </a:ext>
            </a:extLst>
          </p:cNvPr>
          <p:cNvSpPr/>
          <p:nvPr/>
        </p:nvSpPr>
        <p:spPr>
          <a:xfrm>
            <a:off x="7663101" y="6432947"/>
            <a:ext cx="5939195" cy="861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Lacks keyword-rich alt texts. 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Suggestion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Add detailed descriptions to improve search engine rankings.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686894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7364"/>
            <a:ext cx="59701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SEO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8492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417439" y="3184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Title Tags: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417439" y="3675340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long-tail keywords relevant to each page to boost rankings.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18492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840611" y="3184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Meta Descriptions: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840611" y="3675340"/>
            <a:ext cx="35727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additional relevant keywords to improve alignment with search queries.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18492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263783" y="3184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Keyword Use: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63783" y="3675340"/>
            <a:ext cx="35727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long-tail and industry-specific keywords in headings and content.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4601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417439" y="5246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Linking: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417439" y="5736431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Strengthen external linking to industry reports, case studies, and blogs.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24601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8052316" y="5246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Image Optimization: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8052316" y="5736431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alt texts with descriptive, keyword-rich phrases for all pages.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358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TASK - IV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848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TECHNICAL SEO</a:t>
            </a:r>
            <a:endParaRPr lang="en-US" sz="44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876" y="543282"/>
            <a:ext cx="6451878" cy="476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TECHNICAL SEO AUDIT - HOME PAGE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76" y="1324928"/>
            <a:ext cx="381357" cy="3813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3876" y="1858804"/>
            <a:ext cx="3219093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Content Displays Well on Mobile Device: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533876" y="2426970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content adjusts well, but large images slow down mobile performance, so images and scripts should be optimized for mobile.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688" y="1324928"/>
            <a:ext cx="381357" cy="3813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81688" y="1858804"/>
            <a:ext cx="2062758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Safe Browsing (HTTPS):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3981688" y="2188607"/>
            <a:ext cx="3219093" cy="487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HTTPS is in place, but all scripts and external assets should be loaded over HTTPS.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0" y="1324928"/>
            <a:ext cx="381357" cy="38135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29500" y="1858804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Page Loading Speed: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7429500" y="2188607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Page load speed is slower due to heavy elements, so images should be optimized, lazy loading implemented, and CSS/JS minified.</a:t>
            </a:r>
            <a:endParaRPr lang="en-US" sz="1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7312" y="1324928"/>
            <a:ext cx="381357" cy="38135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77312" y="1858804"/>
            <a:ext cx="2370415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Broken Links and Redirects: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10877312" y="2188607"/>
            <a:ext cx="3219212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broken links were detected on the homepage, but tools like SEMrush or Screaming Frog should be used for regular monitoring.</a:t>
            </a:r>
            <a:endParaRPr lang="en-US" sz="12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876" y="3622000"/>
            <a:ext cx="381357" cy="38135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33876" y="4155877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Duplicate Content: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533876" y="4485680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duplicate content was found, but unique meta descriptions and content should be ensured.</a:t>
            </a:r>
            <a:endParaRPr lang="en-US" sz="12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1688" y="3622000"/>
            <a:ext cx="381357" cy="38135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981688" y="4155877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Canonical URLs:</a:t>
            </a:r>
            <a:endParaRPr lang="en-US" sz="1500" dirty="0"/>
          </a:p>
        </p:txBody>
      </p:sp>
      <p:sp>
        <p:nvSpPr>
          <p:cNvPr id="20" name="Text 12"/>
          <p:cNvSpPr/>
          <p:nvPr/>
        </p:nvSpPr>
        <p:spPr>
          <a:xfrm>
            <a:off x="3981688" y="4485680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Correct canonical URL implementation is in place, so proper canonical URLs should be maintained to prevent duplication.</a:t>
            </a:r>
            <a:endParaRPr lang="en-US" sz="12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9500" y="3622000"/>
            <a:ext cx="381357" cy="381357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429500" y="4155877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XML Sitemap:</a:t>
            </a:r>
            <a:endParaRPr lang="en-US" sz="1500" dirty="0"/>
          </a:p>
        </p:txBody>
      </p:sp>
      <p:sp>
        <p:nvSpPr>
          <p:cNvPr id="23" name="Text 14"/>
          <p:cNvSpPr/>
          <p:nvPr/>
        </p:nvSpPr>
        <p:spPr>
          <a:xfrm>
            <a:off x="7429500" y="4485680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XML sitemap includes the homepage, and it should be kept updated in Google Search Console.</a:t>
            </a:r>
            <a:endParaRPr lang="en-US" sz="1200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7312" y="3622000"/>
            <a:ext cx="381357" cy="381357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10877312" y="4155877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Robots.txt File:</a:t>
            </a:r>
            <a:endParaRPr lang="en-US" sz="1500" dirty="0"/>
          </a:p>
        </p:txBody>
      </p:sp>
      <p:sp>
        <p:nvSpPr>
          <p:cNvPr id="26" name="Text 16"/>
          <p:cNvSpPr/>
          <p:nvPr/>
        </p:nvSpPr>
        <p:spPr>
          <a:xfrm>
            <a:off x="10877312" y="4485680"/>
            <a:ext cx="3219212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file is properly configured, allowing the homepage to be crawled, so no changes are required.</a:t>
            </a:r>
            <a:endParaRPr lang="en-US" sz="1200" dirty="0"/>
          </a:p>
        </p:txBody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876" y="5675114"/>
            <a:ext cx="381357" cy="381357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533876" y="6208990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Rich Snippet:</a:t>
            </a:r>
            <a:endParaRPr lang="en-US" sz="1500" dirty="0"/>
          </a:p>
        </p:txBody>
      </p:sp>
      <p:sp>
        <p:nvSpPr>
          <p:cNvPr id="29" name="Text 18"/>
          <p:cNvSpPr/>
          <p:nvPr/>
        </p:nvSpPr>
        <p:spPr>
          <a:xfrm>
            <a:off x="533876" y="6538793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rich snippets were detected, so schema markup for rich snippets (organization, website) should be added.</a:t>
            </a:r>
            <a:endParaRPr lang="en-US" sz="1200" dirty="0"/>
          </a:p>
        </p:txBody>
      </p:sp>
      <p:pic>
        <p:nvPicPr>
          <p:cNvPr id="3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1688" y="5675114"/>
            <a:ext cx="381357" cy="381357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3981688" y="6208990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Open Graph:</a:t>
            </a:r>
            <a:endParaRPr lang="en-US" sz="1500" dirty="0"/>
          </a:p>
        </p:txBody>
      </p:sp>
      <p:sp>
        <p:nvSpPr>
          <p:cNvPr id="32" name="Text 20"/>
          <p:cNvSpPr/>
          <p:nvPr/>
        </p:nvSpPr>
        <p:spPr>
          <a:xfrm>
            <a:off x="3981688" y="6538793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 Graph tags are present but could be optimized, so image, title, and description should be enhanced for better social sharing.</a:t>
            </a:r>
            <a:endParaRPr lang="en-US" sz="1200" dirty="0"/>
          </a:p>
        </p:txBody>
      </p:sp>
      <p:sp>
        <p:nvSpPr>
          <p:cNvPr id="33" name="Text 21"/>
          <p:cNvSpPr/>
          <p:nvPr/>
        </p:nvSpPr>
        <p:spPr>
          <a:xfrm>
            <a:off x="533876" y="7442240"/>
            <a:ext cx="13562648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3"/>
              </a:rPr>
              <a:t>URL</a:t>
            </a:r>
            <a:endParaRPr lang="en-US"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42A07-7865-1421-F65B-919F54F89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6ABE15A-622F-E965-2DBA-1C1FAC688040}"/>
              </a:ext>
            </a:extLst>
          </p:cNvPr>
          <p:cNvSpPr/>
          <p:nvPr/>
        </p:nvSpPr>
        <p:spPr>
          <a:xfrm>
            <a:off x="533876" y="543282"/>
            <a:ext cx="6451878" cy="476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TECHNICAL SEO AUDIT - OVERVIEW PAGE</a:t>
            </a: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BA0CCE50-5F6D-B9D6-6B05-FA36BC1CB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76" y="1324928"/>
            <a:ext cx="381357" cy="381357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14D2B978-73F9-308E-F611-5F07D5CEA77B}"/>
              </a:ext>
            </a:extLst>
          </p:cNvPr>
          <p:cNvSpPr/>
          <p:nvPr/>
        </p:nvSpPr>
        <p:spPr>
          <a:xfrm>
            <a:off x="533876" y="1858804"/>
            <a:ext cx="3219093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Content Displays Well on Mobile Device:</a:t>
            </a:r>
            <a:endParaRPr lang="en-US" sz="15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47C3285-0A7F-A1EC-35E2-877AFC4D7433}"/>
              </a:ext>
            </a:extLst>
          </p:cNvPr>
          <p:cNvSpPr/>
          <p:nvPr/>
        </p:nvSpPr>
        <p:spPr>
          <a:xfrm>
            <a:off x="533876" y="2426970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Mobile layout is responsive, but large images slow performance; compress images for faster mobile loading.</a:t>
            </a: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773F67CA-7140-0504-3FE2-4FE0AAE35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688" y="1324928"/>
            <a:ext cx="381357" cy="381357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5A995A8B-39D2-E9A6-AB11-BB56FA416A20}"/>
              </a:ext>
            </a:extLst>
          </p:cNvPr>
          <p:cNvSpPr/>
          <p:nvPr/>
        </p:nvSpPr>
        <p:spPr>
          <a:xfrm>
            <a:off x="3981688" y="1858804"/>
            <a:ext cx="2062758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Safe Browsing (HTTPS):</a:t>
            </a:r>
            <a:endParaRPr lang="en-US" sz="15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9B521A55-1C04-4404-4DED-E5A66125FF68}"/>
              </a:ext>
            </a:extLst>
          </p:cNvPr>
          <p:cNvSpPr/>
          <p:nvPr/>
        </p:nvSpPr>
        <p:spPr>
          <a:xfrm>
            <a:off x="3981688" y="2188607"/>
            <a:ext cx="3219093" cy="487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HTTPS is active and properly implemented; ensure all content loads securely.</a:t>
            </a:r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C054BB93-656A-44B1-76C9-B9B1C2C99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0" y="1324928"/>
            <a:ext cx="381357" cy="381357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95991445-3A0D-9DA1-012C-ED513A4ADC3C}"/>
              </a:ext>
            </a:extLst>
          </p:cNvPr>
          <p:cNvSpPr/>
          <p:nvPr/>
        </p:nvSpPr>
        <p:spPr>
          <a:xfrm>
            <a:off x="7429500" y="1858804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Page Loading Speed:</a:t>
            </a:r>
            <a:endParaRPr lang="en-US" sz="15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5EF96CC2-3FB7-663B-5C6E-211987D0D0E2}"/>
              </a:ext>
            </a:extLst>
          </p:cNvPr>
          <p:cNvSpPr/>
          <p:nvPr/>
        </p:nvSpPr>
        <p:spPr>
          <a:xfrm>
            <a:off x="7429500" y="2188607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Slight delays in mobile loading detected; compress scripts and remove unused code to enhance speed.</a:t>
            </a:r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A1801C1D-EBCD-14F4-4668-F40693AEC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7312" y="1324928"/>
            <a:ext cx="381357" cy="381357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74CE584E-3F62-E4D8-D430-96447D1F37A0}"/>
              </a:ext>
            </a:extLst>
          </p:cNvPr>
          <p:cNvSpPr/>
          <p:nvPr/>
        </p:nvSpPr>
        <p:spPr>
          <a:xfrm>
            <a:off x="10877312" y="1858804"/>
            <a:ext cx="2370415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Broken Links and Redirects:</a:t>
            </a:r>
            <a:endParaRPr lang="en-US" sz="150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223F2743-94DE-74B3-AE3B-24F57C6570E3}"/>
              </a:ext>
            </a:extLst>
          </p:cNvPr>
          <p:cNvSpPr/>
          <p:nvPr/>
        </p:nvSpPr>
        <p:spPr>
          <a:xfrm>
            <a:off x="10877312" y="2188607"/>
            <a:ext cx="3219212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broken links detected; regularly check for link errors using SEMrush or other tools.</a:t>
            </a:r>
          </a:p>
        </p:txBody>
      </p:sp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8DAD6B75-A061-B1EC-CEDD-257747BB6C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876" y="3622000"/>
            <a:ext cx="381357" cy="381357"/>
          </a:xfrm>
          <a:prstGeom prst="rect">
            <a:avLst/>
          </a:prstGeom>
        </p:spPr>
      </p:pic>
      <p:sp>
        <p:nvSpPr>
          <p:cNvPr id="16" name="Text 9">
            <a:extLst>
              <a:ext uri="{FF2B5EF4-FFF2-40B4-BE49-F238E27FC236}">
                <a16:creationId xmlns:a16="http://schemas.microsoft.com/office/drawing/2014/main" id="{08D407ED-8C8E-80F7-DA57-082F0A1A410E}"/>
              </a:ext>
            </a:extLst>
          </p:cNvPr>
          <p:cNvSpPr/>
          <p:nvPr/>
        </p:nvSpPr>
        <p:spPr>
          <a:xfrm>
            <a:off x="533876" y="4155877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Duplicate Content:</a:t>
            </a:r>
            <a:endParaRPr lang="en-US" sz="1500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FCD86C7F-88BA-0805-6BE3-EC9D673A35AA}"/>
              </a:ext>
            </a:extLst>
          </p:cNvPr>
          <p:cNvSpPr/>
          <p:nvPr/>
        </p:nvSpPr>
        <p:spPr>
          <a:xfrm>
            <a:off x="533876" y="4485680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duplicate content found; continue to keep meta descriptions and content unique.</a:t>
            </a:r>
          </a:p>
        </p:txBody>
      </p:sp>
      <p:pic>
        <p:nvPicPr>
          <p:cNvPr id="18" name="Image 5" descr="preencoded.png">
            <a:extLst>
              <a:ext uri="{FF2B5EF4-FFF2-40B4-BE49-F238E27FC236}">
                <a16:creationId xmlns:a16="http://schemas.microsoft.com/office/drawing/2014/main" id="{CDECD9A4-19B5-DA7B-C8C7-11BCC76BE6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1688" y="3622000"/>
            <a:ext cx="381357" cy="381357"/>
          </a:xfrm>
          <a:prstGeom prst="rect">
            <a:avLst/>
          </a:prstGeom>
        </p:spPr>
      </p:pic>
      <p:sp>
        <p:nvSpPr>
          <p:cNvPr id="19" name="Text 11">
            <a:extLst>
              <a:ext uri="{FF2B5EF4-FFF2-40B4-BE49-F238E27FC236}">
                <a16:creationId xmlns:a16="http://schemas.microsoft.com/office/drawing/2014/main" id="{890B7687-7BDF-9236-DE5A-0C9C8E805C47}"/>
              </a:ext>
            </a:extLst>
          </p:cNvPr>
          <p:cNvSpPr/>
          <p:nvPr/>
        </p:nvSpPr>
        <p:spPr>
          <a:xfrm>
            <a:off x="3981688" y="4155877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Canonical URLs:</a:t>
            </a:r>
            <a:endParaRPr lang="en-US" sz="1500" dirty="0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9C2B09DD-0B40-03E4-303C-1D499626C5BD}"/>
              </a:ext>
            </a:extLst>
          </p:cNvPr>
          <p:cNvSpPr/>
          <p:nvPr/>
        </p:nvSpPr>
        <p:spPr>
          <a:xfrm>
            <a:off x="3981688" y="4485680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Canonical URLs are implemented; ensure continued consistency in their usage.</a:t>
            </a:r>
          </a:p>
        </p:txBody>
      </p:sp>
      <p:pic>
        <p:nvPicPr>
          <p:cNvPr id="21" name="Image 6" descr="preencoded.png">
            <a:extLst>
              <a:ext uri="{FF2B5EF4-FFF2-40B4-BE49-F238E27FC236}">
                <a16:creationId xmlns:a16="http://schemas.microsoft.com/office/drawing/2014/main" id="{B6F834EE-349F-0B47-E6E0-CADE3C03B3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9500" y="3622000"/>
            <a:ext cx="381357" cy="381357"/>
          </a:xfrm>
          <a:prstGeom prst="rect">
            <a:avLst/>
          </a:prstGeom>
        </p:spPr>
      </p:pic>
      <p:sp>
        <p:nvSpPr>
          <p:cNvPr id="22" name="Text 13">
            <a:extLst>
              <a:ext uri="{FF2B5EF4-FFF2-40B4-BE49-F238E27FC236}">
                <a16:creationId xmlns:a16="http://schemas.microsoft.com/office/drawing/2014/main" id="{5E429A44-D725-2D65-4674-39A4D01CE7FD}"/>
              </a:ext>
            </a:extLst>
          </p:cNvPr>
          <p:cNvSpPr/>
          <p:nvPr/>
        </p:nvSpPr>
        <p:spPr>
          <a:xfrm>
            <a:off x="7429500" y="4155877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XML Sitemap:</a:t>
            </a:r>
            <a:endParaRPr lang="en-US" sz="1500" dirty="0"/>
          </a:p>
        </p:txBody>
      </p:sp>
      <p:sp>
        <p:nvSpPr>
          <p:cNvPr id="23" name="Text 14">
            <a:extLst>
              <a:ext uri="{FF2B5EF4-FFF2-40B4-BE49-F238E27FC236}">
                <a16:creationId xmlns:a16="http://schemas.microsoft.com/office/drawing/2014/main" id="{8A6D9FF5-89ED-9850-0D85-5479FA9087FE}"/>
              </a:ext>
            </a:extLst>
          </p:cNvPr>
          <p:cNvSpPr/>
          <p:nvPr/>
        </p:nvSpPr>
        <p:spPr>
          <a:xfrm>
            <a:off x="7429500" y="4485680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sitemap is functioning correctly; no changes necessary.</a:t>
            </a:r>
          </a:p>
        </p:txBody>
      </p:sp>
      <p:pic>
        <p:nvPicPr>
          <p:cNvPr id="24" name="Image 7" descr="preencoded.png">
            <a:extLst>
              <a:ext uri="{FF2B5EF4-FFF2-40B4-BE49-F238E27FC236}">
                <a16:creationId xmlns:a16="http://schemas.microsoft.com/office/drawing/2014/main" id="{B06AFCAE-56CB-998B-6858-97DB5F57AA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7312" y="3622000"/>
            <a:ext cx="381357" cy="381357"/>
          </a:xfrm>
          <a:prstGeom prst="rect">
            <a:avLst/>
          </a:prstGeom>
        </p:spPr>
      </p:pic>
      <p:sp>
        <p:nvSpPr>
          <p:cNvPr id="25" name="Text 15">
            <a:extLst>
              <a:ext uri="{FF2B5EF4-FFF2-40B4-BE49-F238E27FC236}">
                <a16:creationId xmlns:a16="http://schemas.microsoft.com/office/drawing/2014/main" id="{6DEE8126-E3A6-9427-09A2-CB56E6551167}"/>
              </a:ext>
            </a:extLst>
          </p:cNvPr>
          <p:cNvSpPr/>
          <p:nvPr/>
        </p:nvSpPr>
        <p:spPr>
          <a:xfrm>
            <a:off x="10877312" y="4155877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Robots.txt File:</a:t>
            </a:r>
            <a:endParaRPr lang="en-US" sz="1500" dirty="0"/>
          </a:p>
        </p:txBody>
      </p:sp>
      <p:sp>
        <p:nvSpPr>
          <p:cNvPr id="26" name="Text 16">
            <a:extLst>
              <a:ext uri="{FF2B5EF4-FFF2-40B4-BE49-F238E27FC236}">
                <a16:creationId xmlns:a16="http://schemas.microsoft.com/office/drawing/2014/main" id="{738A7A18-ECE6-4751-36F6-62166F704B7A}"/>
              </a:ext>
            </a:extLst>
          </p:cNvPr>
          <p:cNvSpPr/>
          <p:nvPr/>
        </p:nvSpPr>
        <p:spPr>
          <a:xfrm>
            <a:off x="10877312" y="4485680"/>
            <a:ext cx="3219212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overview page is crawlable; no changes required.</a:t>
            </a:r>
          </a:p>
        </p:txBody>
      </p:sp>
      <p:pic>
        <p:nvPicPr>
          <p:cNvPr id="27" name="Image 8" descr="preencoded.png">
            <a:extLst>
              <a:ext uri="{FF2B5EF4-FFF2-40B4-BE49-F238E27FC236}">
                <a16:creationId xmlns:a16="http://schemas.microsoft.com/office/drawing/2014/main" id="{29E8D510-55E8-D215-B6B3-4DD09FCD29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876" y="5675114"/>
            <a:ext cx="381357" cy="381357"/>
          </a:xfrm>
          <a:prstGeom prst="rect">
            <a:avLst/>
          </a:prstGeom>
        </p:spPr>
      </p:pic>
      <p:sp>
        <p:nvSpPr>
          <p:cNvPr id="28" name="Text 17">
            <a:extLst>
              <a:ext uri="{FF2B5EF4-FFF2-40B4-BE49-F238E27FC236}">
                <a16:creationId xmlns:a16="http://schemas.microsoft.com/office/drawing/2014/main" id="{10843760-0982-74C4-2A91-B735AD0A88ED}"/>
              </a:ext>
            </a:extLst>
          </p:cNvPr>
          <p:cNvSpPr/>
          <p:nvPr/>
        </p:nvSpPr>
        <p:spPr>
          <a:xfrm>
            <a:off x="533876" y="6208990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Rich Snippet:</a:t>
            </a:r>
            <a:endParaRPr lang="en-US" sz="1500" dirty="0"/>
          </a:p>
        </p:txBody>
      </p:sp>
      <p:sp>
        <p:nvSpPr>
          <p:cNvPr id="29" name="Text 18">
            <a:extLst>
              <a:ext uri="{FF2B5EF4-FFF2-40B4-BE49-F238E27FC236}">
                <a16:creationId xmlns:a16="http://schemas.microsoft.com/office/drawing/2014/main" id="{A3CECA53-0318-48E5-FA11-16B7AFD6EC45}"/>
              </a:ext>
            </a:extLst>
          </p:cNvPr>
          <p:cNvSpPr/>
          <p:nvPr/>
        </p:nvSpPr>
        <p:spPr>
          <a:xfrm>
            <a:off x="533876" y="6538793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rich snippets implemented; add structured data to qualify for rich snippets.</a:t>
            </a:r>
          </a:p>
        </p:txBody>
      </p:sp>
      <p:pic>
        <p:nvPicPr>
          <p:cNvPr id="30" name="Image 9" descr="preencoded.png">
            <a:extLst>
              <a:ext uri="{FF2B5EF4-FFF2-40B4-BE49-F238E27FC236}">
                <a16:creationId xmlns:a16="http://schemas.microsoft.com/office/drawing/2014/main" id="{EE7476BC-1FAD-B851-A3CF-3492D78229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1688" y="5675114"/>
            <a:ext cx="381357" cy="381357"/>
          </a:xfrm>
          <a:prstGeom prst="rect">
            <a:avLst/>
          </a:prstGeom>
        </p:spPr>
      </p:pic>
      <p:sp>
        <p:nvSpPr>
          <p:cNvPr id="31" name="Text 19">
            <a:extLst>
              <a:ext uri="{FF2B5EF4-FFF2-40B4-BE49-F238E27FC236}">
                <a16:creationId xmlns:a16="http://schemas.microsoft.com/office/drawing/2014/main" id="{67C7894A-33D7-2A89-FCD5-AFFA078B8A74}"/>
              </a:ext>
            </a:extLst>
          </p:cNvPr>
          <p:cNvSpPr/>
          <p:nvPr/>
        </p:nvSpPr>
        <p:spPr>
          <a:xfrm>
            <a:off x="3981688" y="6208990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Open Graph:</a:t>
            </a:r>
            <a:endParaRPr lang="en-US" sz="1500" dirty="0"/>
          </a:p>
        </p:txBody>
      </p:sp>
      <p:sp>
        <p:nvSpPr>
          <p:cNvPr id="32" name="Text 20">
            <a:extLst>
              <a:ext uri="{FF2B5EF4-FFF2-40B4-BE49-F238E27FC236}">
                <a16:creationId xmlns:a16="http://schemas.microsoft.com/office/drawing/2014/main" id="{235928FB-5482-6F8B-7034-B2CAA3AD46B3}"/>
              </a:ext>
            </a:extLst>
          </p:cNvPr>
          <p:cNvSpPr/>
          <p:nvPr/>
        </p:nvSpPr>
        <p:spPr>
          <a:xfrm>
            <a:off x="3981688" y="6538793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 Graph tags are present but could be optimized, so image, title, and description should be enhanced for better social sharing.</a:t>
            </a:r>
            <a:endParaRPr lang="en-US" sz="1200" dirty="0"/>
          </a:p>
        </p:txBody>
      </p:sp>
      <p:sp>
        <p:nvSpPr>
          <p:cNvPr id="33" name="Text 21">
            <a:extLst>
              <a:ext uri="{FF2B5EF4-FFF2-40B4-BE49-F238E27FC236}">
                <a16:creationId xmlns:a16="http://schemas.microsoft.com/office/drawing/2014/main" id="{4276C993-9D8C-34BD-9D29-7CA8C3509253}"/>
              </a:ext>
            </a:extLst>
          </p:cNvPr>
          <p:cNvSpPr/>
          <p:nvPr/>
        </p:nvSpPr>
        <p:spPr>
          <a:xfrm>
            <a:off x="533876" y="7442240"/>
            <a:ext cx="13562648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3"/>
              </a:rPr>
              <a:t>URL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478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323EF-9D10-52A0-72F9-1B3FF9491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3F6BF00-1DC7-179E-3D14-1B9104A0414A}"/>
              </a:ext>
            </a:extLst>
          </p:cNvPr>
          <p:cNvSpPr/>
          <p:nvPr/>
        </p:nvSpPr>
        <p:spPr>
          <a:xfrm>
            <a:off x="533876" y="543282"/>
            <a:ext cx="6451878" cy="476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fr-FR" sz="3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TECHNICAL SEO AUDIT - PRODUCT PAGE</a:t>
            </a: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5DCB306E-8CC1-51BA-1685-1CD4E7765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76" y="1324928"/>
            <a:ext cx="381357" cy="381357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FC104B8F-5D91-3782-CE53-2BD14DF42AA2}"/>
              </a:ext>
            </a:extLst>
          </p:cNvPr>
          <p:cNvSpPr/>
          <p:nvPr/>
        </p:nvSpPr>
        <p:spPr>
          <a:xfrm>
            <a:off x="533876" y="1858804"/>
            <a:ext cx="3219093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Content Displays Well on Mobile Device:</a:t>
            </a:r>
            <a:endParaRPr lang="en-US" sz="15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F9DA3AC-233A-EAE7-E5CB-9CD980A554EB}"/>
              </a:ext>
            </a:extLst>
          </p:cNvPr>
          <p:cNvSpPr/>
          <p:nvPr/>
        </p:nvSpPr>
        <p:spPr>
          <a:xfrm>
            <a:off x="533876" y="2426970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layout adjusts well, but heavy elements affect performance, so product images and videos should be optimized for mobile.</a:t>
            </a:r>
            <a:endParaRPr lang="en-US" sz="120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39FCBE64-AEFD-B061-859C-CFB17518F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688" y="1324928"/>
            <a:ext cx="381357" cy="381357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457547EC-F0BB-E391-A546-27F99267FCB6}"/>
              </a:ext>
            </a:extLst>
          </p:cNvPr>
          <p:cNvSpPr/>
          <p:nvPr/>
        </p:nvSpPr>
        <p:spPr>
          <a:xfrm>
            <a:off x="3981688" y="1858804"/>
            <a:ext cx="2062758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Safe Browsing (HTTPS):</a:t>
            </a:r>
            <a:endParaRPr lang="en-US" sz="15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B436ACDB-10C7-B546-F164-1D78CB16C9C1}"/>
              </a:ext>
            </a:extLst>
          </p:cNvPr>
          <p:cNvSpPr/>
          <p:nvPr/>
        </p:nvSpPr>
        <p:spPr>
          <a:xfrm>
            <a:off x="3981688" y="2188607"/>
            <a:ext cx="3219093" cy="487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HTTPS is active, but all external scripts should be secured via HTTPS.</a:t>
            </a:r>
            <a:endParaRPr lang="en-US" sz="12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0E9F4C80-847B-FA93-C8AE-D2C1FFB6A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0" y="1324928"/>
            <a:ext cx="381357" cy="381357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442F7D33-9B17-FF26-96BA-D17F9B94C8B1}"/>
              </a:ext>
            </a:extLst>
          </p:cNvPr>
          <p:cNvSpPr/>
          <p:nvPr/>
        </p:nvSpPr>
        <p:spPr>
          <a:xfrm>
            <a:off x="7429500" y="1858804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Page Loading Speed:</a:t>
            </a:r>
            <a:endParaRPr lang="en-US" sz="15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915DABD9-536D-7CED-3C8A-4D56895C1215}"/>
              </a:ext>
            </a:extLst>
          </p:cNvPr>
          <p:cNvSpPr/>
          <p:nvPr/>
        </p:nvSpPr>
        <p:spPr>
          <a:xfrm>
            <a:off x="7429500" y="2188607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Page load speed is slowed by images and media, so lazy loading and JavaScript deferral should be implemented.</a:t>
            </a:r>
            <a:endParaRPr lang="en-US" sz="120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2C87AA73-1452-7A50-FBA4-FCD4CAAEA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7312" y="1324928"/>
            <a:ext cx="381357" cy="381357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80D2C5D5-1865-CE13-F723-8BF3F638F850}"/>
              </a:ext>
            </a:extLst>
          </p:cNvPr>
          <p:cNvSpPr/>
          <p:nvPr/>
        </p:nvSpPr>
        <p:spPr>
          <a:xfrm>
            <a:off x="10877312" y="1858804"/>
            <a:ext cx="2370415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Broken Links and Redirects:</a:t>
            </a:r>
            <a:endParaRPr lang="en-US" sz="150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B4256E8E-97A6-85AC-9B2F-43812BAF320A}"/>
              </a:ext>
            </a:extLst>
          </p:cNvPr>
          <p:cNvSpPr/>
          <p:nvPr/>
        </p:nvSpPr>
        <p:spPr>
          <a:xfrm>
            <a:off x="10877312" y="2188607"/>
            <a:ext cx="3219212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broken links were detected, but regular checks for new redirects or missing pages are recommended.</a:t>
            </a:r>
            <a:endParaRPr lang="en-US" sz="1200" dirty="0"/>
          </a:p>
        </p:txBody>
      </p:sp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A59BC34B-F877-EF99-6FB5-8E6765A2B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876" y="3622000"/>
            <a:ext cx="381357" cy="381357"/>
          </a:xfrm>
          <a:prstGeom prst="rect">
            <a:avLst/>
          </a:prstGeom>
        </p:spPr>
      </p:pic>
      <p:sp>
        <p:nvSpPr>
          <p:cNvPr id="16" name="Text 9">
            <a:extLst>
              <a:ext uri="{FF2B5EF4-FFF2-40B4-BE49-F238E27FC236}">
                <a16:creationId xmlns:a16="http://schemas.microsoft.com/office/drawing/2014/main" id="{9870FDDD-0D65-FB5C-6CBB-D3F3AE676AAD}"/>
              </a:ext>
            </a:extLst>
          </p:cNvPr>
          <p:cNvSpPr/>
          <p:nvPr/>
        </p:nvSpPr>
        <p:spPr>
          <a:xfrm>
            <a:off x="533876" y="4155877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Duplicate Content:</a:t>
            </a:r>
            <a:endParaRPr lang="en-US" sz="1500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54B9FF65-ACDE-2C3C-89AD-F40E6D2FE72B}"/>
              </a:ext>
            </a:extLst>
          </p:cNvPr>
          <p:cNvSpPr/>
          <p:nvPr/>
        </p:nvSpPr>
        <p:spPr>
          <a:xfrm>
            <a:off x="533876" y="4485680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duplicate content was found, but product descriptions should remain unique</a:t>
            </a:r>
            <a:endParaRPr lang="en-US" sz="1200" dirty="0"/>
          </a:p>
        </p:txBody>
      </p:sp>
      <p:pic>
        <p:nvPicPr>
          <p:cNvPr id="18" name="Image 5" descr="preencoded.png">
            <a:extLst>
              <a:ext uri="{FF2B5EF4-FFF2-40B4-BE49-F238E27FC236}">
                <a16:creationId xmlns:a16="http://schemas.microsoft.com/office/drawing/2014/main" id="{7166DE19-F29B-B635-0D55-7BF57D1097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1688" y="3622000"/>
            <a:ext cx="381357" cy="381357"/>
          </a:xfrm>
          <a:prstGeom prst="rect">
            <a:avLst/>
          </a:prstGeom>
        </p:spPr>
      </p:pic>
      <p:sp>
        <p:nvSpPr>
          <p:cNvPr id="19" name="Text 11">
            <a:extLst>
              <a:ext uri="{FF2B5EF4-FFF2-40B4-BE49-F238E27FC236}">
                <a16:creationId xmlns:a16="http://schemas.microsoft.com/office/drawing/2014/main" id="{37835619-EB20-B660-BF0D-6DD6A8981B6A}"/>
              </a:ext>
            </a:extLst>
          </p:cNvPr>
          <p:cNvSpPr/>
          <p:nvPr/>
        </p:nvSpPr>
        <p:spPr>
          <a:xfrm>
            <a:off x="3981688" y="4155877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Canonical URLs:</a:t>
            </a:r>
            <a:endParaRPr lang="en-US" sz="1500" dirty="0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1B855D83-2F96-D1D5-E33D-85FC104E2F8E}"/>
              </a:ext>
            </a:extLst>
          </p:cNvPr>
          <p:cNvSpPr/>
          <p:nvPr/>
        </p:nvSpPr>
        <p:spPr>
          <a:xfrm>
            <a:off x="3981688" y="4485680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Canonical URLs are properly implemented, and their usage should be maintained to prevent duplication.</a:t>
            </a:r>
            <a:endParaRPr lang="en-US" sz="1200" dirty="0"/>
          </a:p>
        </p:txBody>
      </p:sp>
      <p:pic>
        <p:nvPicPr>
          <p:cNvPr id="21" name="Image 6" descr="preencoded.png">
            <a:extLst>
              <a:ext uri="{FF2B5EF4-FFF2-40B4-BE49-F238E27FC236}">
                <a16:creationId xmlns:a16="http://schemas.microsoft.com/office/drawing/2014/main" id="{E4B23350-6F8A-B371-110D-2344825BC2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9500" y="3622000"/>
            <a:ext cx="381357" cy="381357"/>
          </a:xfrm>
          <a:prstGeom prst="rect">
            <a:avLst/>
          </a:prstGeom>
        </p:spPr>
      </p:pic>
      <p:sp>
        <p:nvSpPr>
          <p:cNvPr id="22" name="Text 13">
            <a:extLst>
              <a:ext uri="{FF2B5EF4-FFF2-40B4-BE49-F238E27FC236}">
                <a16:creationId xmlns:a16="http://schemas.microsoft.com/office/drawing/2014/main" id="{AC742C43-61A4-2104-D379-971D348BAA78}"/>
              </a:ext>
            </a:extLst>
          </p:cNvPr>
          <p:cNvSpPr/>
          <p:nvPr/>
        </p:nvSpPr>
        <p:spPr>
          <a:xfrm>
            <a:off x="7429500" y="4155877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XML Sitemap:</a:t>
            </a:r>
            <a:endParaRPr lang="en-US" sz="1500" dirty="0"/>
          </a:p>
        </p:txBody>
      </p:sp>
      <p:sp>
        <p:nvSpPr>
          <p:cNvPr id="23" name="Text 14">
            <a:extLst>
              <a:ext uri="{FF2B5EF4-FFF2-40B4-BE49-F238E27FC236}">
                <a16:creationId xmlns:a16="http://schemas.microsoft.com/office/drawing/2014/main" id="{91629AF3-43F5-FAB2-9BDC-E9C4911AC5E3}"/>
              </a:ext>
            </a:extLst>
          </p:cNvPr>
          <p:cNvSpPr/>
          <p:nvPr/>
        </p:nvSpPr>
        <p:spPr>
          <a:xfrm>
            <a:off x="7429500" y="4485680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XML Sitemap: Product pages are included in the sitemap, and it should be regularly updated.</a:t>
            </a:r>
            <a:endParaRPr lang="en-US" sz="1200" dirty="0"/>
          </a:p>
        </p:txBody>
      </p:sp>
      <p:pic>
        <p:nvPicPr>
          <p:cNvPr id="24" name="Image 7" descr="preencoded.png">
            <a:extLst>
              <a:ext uri="{FF2B5EF4-FFF2-40B4-BE49-F238E27FC236}">
                <a16:creationId xmlns:a16="http://schemas.microsoft.com/office/drawing/2014/main" id="{B4508DED-8AB3-3BCD-396B-1EB8C0C33C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7312" y="3622000"/>
            <a:ext cx="381357" cy="381357"/>
          </a:xfrm>
          <a:prstGeom prst="rect">
            <a:avLst/>
          </a:prstGeom>
        </p:spPr>
      </p:pic>
      <p:sp>
        <p:nvSpPr>
          <p:cNvPr id="25" name="Text 15">
            <a:extLst>
              <a:ext uri="{FF2B5EF4-FFF2-40B4-BE49-F238E27FC236}">
                <a16:creationId xmlns:a16="http://schemas.microsoft.com/office/drawing/2014/main" id="{BF2A78FF-477F-E6C7-F8B3-6D005700CEAF}"/>
              </a:ext>
            </a:extLst>
          </p:cNvPr>
          <p:cNvSpPr/>
          <p:nvPr/>
        </p:nvSpPr>
        <p:spPr>
          <a:xfrm>
            <a:off x="10877312" y="4155877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Robots.txt File:</a:t>
            </a:r>
            <a:endParaRPr lang="en-US" sz="1500" dirty="0"/>
          </a:p>
        </p:txBody>
      </p:sp>
      <p:sp>
        <p:nvSpPr>
          <p:cNvPr id="26" name="Text 16">
            <a:extLst>
              <a:ext uri="{FF2B5EF4-FFF2-40B4-BE49-F238E27FC236}">
                <a16:creationId xmlns:a16="http://schemas.microsoft.com/office/drawing/2014/main" id="{48807BCA-D523-3683-2225-2FA0BB5FD76F}"/>
              </a:ext>
            </a:extLst>
          </p:cNvPr>
          <p:cNvSpPr/>
          <p:nvPr/>
        </p:nvSpPr>
        <p:spPr>
          <a:xfrm>
            <a:off x="10877312" y="4485680"/>
            <a:ext cx="3219212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robots.txt file is correctly configured and requires no changes.</a:t>
            </a:r>
            <a:endParaRPr lang="en-US" sz="1200" dirty="0"/>
          </a:p>
        </p:txBody>
      </p:sp>
      <p:pic>
        <p:nvPicPr>
          <p:cNvPr id="27" name="Image 8" descr="preencoded.png">
            <a:extLst>
              <a:ext uri="{FF2B5EF4-FFF2-40B4-BE49-F238E27FC236}">
                <a16:creationId xmlns:a16="http://schemas.microsoft.com/office/drawing/2014/main" id="{8EB04240-A8E1-CF57-0408-5AFA69A68A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876" y="5675114"/>
            <a:ext cx="381357" cy="381357"/>
          </a:xfrm>
          <a:prstGeom prst="rect">
            <a:avLst/>
          </a:prstGeom>
        </p:spPr>
      </p:pic>
      <p:sp>
        <p:nvSpPr>
          <p:cNvPr id="28" name="Text 17">
            <a:extLst>
              <a:ext uri="{FF2B5EF4-FFF2-40B4-BE49-F238E27FC236}">
                <a16:creationId xmlns:a16="http://schemas.microsoft.com/office/drawing/2014/main" id="{46153BA0-63E9-9F7D-052B-E7ED930D7B85}"/>
              </a:ext>
            </a:extLst>
          </p:cNvPr>
          <p:cNvSpPr/>
          <p:nvPr/>
        </p:nvSpPr>
        <p:spPr>
          <a:xfrm>
            <a:off x="533876" y="6208990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Rich Snippet:</a:t>
            </a:r>
            <a:endParaRPr lang="en-US" sz="1500" dirty="0"/>
          </a:p>
        </p:txBody>
      </p:sp>
      <p:sp>
        <p:nvSpPr>
          <p:cNvPr id="29" name="Text 18">
            <a:extLst>
              <a:ext uri="{FF2B5EF4-FFF2-40B4-BE49-F238E27FC236}">
                <a16:creationId xmlns:a16="http://schemas.microsoft.com/office/drawing/2014/main" id="{10081DD2-A61B-337B-52F8-06F05488AC6E}"/>
              </a:ext>
            </a:extLst>
          </p:cNvPr>
          <p:cNvSpPr/>
          <p:nvPr/>
        </p:nvSpPr>
        <p:spPr>
          <a:xfrm>
            <a:off x="533876" y="6538793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product-rich snippets were detected, so implementing structured data for product details like pricing and reviews is recommended.</a:t>
            </a:r>
            <a:endParaRPr lang="en-US" sz="1200" dirty="0"/>
          </a:p>
        </p:txBody>
      </p:sp>
      <p:pic>
        <p:nvPicPr>
          <p:cNvPr id="30" name="Image 9" descr="preencoded.png">
            <a:extLst>
              <a:ext uri="{FF2B5EF4-FFF2-40B4-BE49-F238E27FC236}">
                <a16:creationId xmlns:a16="http://schemas.microsoft.com/office/drawing/2014/main" id="{2BE6D41A-AC51-36E2-00A3-2C53C1F4CA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1688" y="5675114"/>
            <a:ext cx="381357" cy="381357"/>
          </a:xfrm>
          <a:prstGeom prst="rect">
            <a:avLst/>
          </a:prstGeom>
        </p:spPr>
      </p:pic>
      <p:sp>
        <p:nvSpPr>
          <p:cNvPr id="31" name="Text 19">
            <a:extLst>
              <a:ext uri="{FF2B5EF4-FFF2-40B4-BE49-F238E27FC236}">
                <a16:creationId xmlns:a16="http://schemas.microsoft.com/office/drawing/2014/main" id="{50BD96BC-18E3-E5A5-B4B6-6D5FBFB30150}"/>
              </a:ext>
            </a:extLst>
          </p:cNvPr>
          <p:cNvSpPr/>
          <p:nvPr/>
        </p:nvSpPr>
        <p:spPr>
          <a:xfrm>
            <a:off x="3981688" y="6208990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Open Graph:</a:t>
            </a:r>
            <a:endParaRPr lang="en-US" sz="1500" dirty="0"/>
          </a:p>
        </p:txBody>
      </p:sp>
      <p:sp>
        <p:nvSpPr>
          <p:cNvPr id="32" name="Text 20">
            <a:extLst>
              <a:ext uri="{FF2B5EF4-FFF2-40B4-BE49-F238E27FC236}">
                <a16:creationId xmlns:a16="http://schemas.microsoft.com/office/drawing/2014/main" id="{AA3DD0CB-30D6-8B79-5784-3527012FE282}"/>
              </a:ext>
            </a:extLst>
          </p:cNvPr>
          <p:cNvSpPr/>
          <p:nvPr/>
        </p:nvSpPr>
        <p:spPr>
          <a:xfrm>
            <a:off x="3981688" y="6538793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OG tags are present but not fully optimized, so product-specific OG tags should be added for better social media sharing.</a:t>
            </a:r>
          </a:p>
        </p:txBody>
      </p:sp>
      <p:sp>
        <p:nvSpPr>
          <p:cNvPr id="33" name="Text 21">
            <a:extLst>
              <a:ext uri="{FF2B5EF4-FFF2-40B4-BE49-F238E27FC236}">
                <a16:creationId xmlns:a16="http://schemas.microsoft.com/office/drawing/2014/main" id="{69F44D39-9F83-D807-2853-51C48AD94E51}"/>
              </a:ext>
            </a:extLst>
          </p:cNvPr>
          <p:cNvSpPr/>
          <p:nvPr/>
        </p:nvSpPr>
        <p:spPr>
          <a:xfrm>
            <a:off x="533876" y="7646609"/>
            <a:ext cx="13562648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3"/>
              </a:rPr>
              <a:t>URL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25588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B504E-B20F-A048-C618-2EF1D3509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6275848-E81C-B919-75EF-B553E5A5C1B4}"/>
              </a:ext>
            </a:extLst>
          </p:cNvPr>
          <p:cNvSpPr/>
          <p:nvPr/>
        </p:nvSpPr>
        <p:spPr>
          <a:xfrm>
            <a:off x="533876" y="543282"/>
            <a:ext cx="6451878" cy="476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TECHNICAL SEO AUDIT - BLOG PAGE</a:t>
            </a:r>
            <a:endParaRPr lang="en-US" sz="32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AC241E26-A3EE-0F33-2B81-3ECA66CB0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76" y="1324928"/>
            <a:ext cx="381357" cy="381357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3099A206-86BD-0ED0-7D79-0B64653B1D75}"/>
              </a:ext>
            </a:extLst>
          </p:cNvPr>
          <p:cNvSpPr/>
          <p:nvPr/>
        </p:nvSpPr>
        <p:spPr>
          <a:xfrm>
            <a:off x="533876" y="1858804"/>
            <a:ext cx="3219093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Content Displays Well on Mobile Device:</a:t>
            </a:r>
            <a:endParaRPr lang="en-US" sz="15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659C36F-0FB4-47AD-9FF9-AEA5A711E0FB}"/>
              </a:ext>
            </a:extLst>
          </p:cNvPr>
          <p:cNvSpPr/>
          <p:nvPr/>
        </p:nvSpPr>
        <p:spPr>
          <a:xfrm>
            <a:off x="533876" y="2426970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Blog content is responsive, but large images and videos may slow downloading, so these elements should be optimized for mobile.</a:t>
            </a:r>
            <a:endParaRPr lang="en-US" sz="120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089D5A1B-C2EC-6324-C6D3-C4C810817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688" y="1324928"/>
            <a:ext cx="381357" cy="381357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19813B3A-AF6B-1870-83D8-C783A968E498}"/>
              </a:ext>
            </a:extLst>
          </p:cNvPr>
          <p:cNvSpPr/>
          <p:nvPr/>
        </p:nvSpPr>
        <p:spPr>
          <a:xfrm>
            <a:off x="3981688" y="1858804"/>
            <a:ext cx="2062758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Safe Browsing (HTTPS):</a:t>
            </a:r>
            <a:endParaRPr lang="en-US" sz="15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6D6DDC0F-172A-6ED1-81D0-4B643F07915B}"/>
              </a:ext>
            </a:extLst>
          </p:cNvPr>
          <p:cNvSpPr/>
          <p:nvPr/>
        </p:nvSpPr>
        <p:spPr>
          <a:xfrm>
            <a:off x="3981688" y="2188607"/>
            <a:ext cx="3219093" cy="487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HTTPS is in place, and all scripts should continue being loaded over secure channels.</a:t>
            </a:r>
            <a:endParaRPr lang="en-US" sz="12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081E4B4C-3FBE-8A37-385D-2584E7ECB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0" y="1324928"/>
            <a:ext cx="381357" cy="381357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9FDED256-465D-88FF-5105-754DB2FD6B67}"/>
              </a:ext>
            </a:extLst>
          </p:cNvPr>
          <p:cNvSpPr/>
          <p:nvPr/>
        </p:nvSpPr>
        <p:spPr>
          <a:xfrm>
            <a:off x="7429500" y="1858804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Page Loading Speed:</a:t>
            </a:r>
            <a:endParaRPr lang="en-US" sz="15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3B9E351D-6498-5A06-71F9-B2CC59849E20}"/>
              </a:ext>
            </a:extLst>
          </p:cNvPr>
          <p:cNvSpPr/>
          <p:nvPr/>
        </p:nvSpPr>
        <p:spPr>
          <a:xfrm>
            <a:off x="7429500" y="2188607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Page loading speed could be impacted by heavy blog articles with images, so lazy loading for images should be implemented.</a:t>
            </a:r>
            <a:endParaRPr lang="en-US" sz="120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86435790-ABE2-9803-ACC0-4064CE804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7312" y="1324928"/>
            <a:ext cx="381357" cy="381357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AD45D5C6-6F03-E4AE-B4BA-0B5B0B1C3C43}"/>
              </a:ext>
            </a:extLst>
          </p:cNvPr>
          <p:cNvSpPr/>
          <p:nvPr/>
        </p:nvSpPr>
        <p:spPr>
          <a:xfrm>
            <a:off x="10877312" y="1858804"/>
            <a:ext cx="2370415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Broken Links and Redirects:</a:t>
            </a:r>
            <a:endParaRPr lang="en-US" sz="150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C4878A54-E92C-3BF3-4081-B12ECBD77A20}"/>
              </a:ext>
            </a:extLst>
          </p:cNvPr>
          <p:cNvSpPr/>
          <p:nvPr/>
        </p:nvSpPr>
        <p:spPr>
          <a:xfrm>
            <a:off x="10877312" y="2188607"/>
            <a:ext cx="3219212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broken links were found, but regular scans for broken internal and external links are recommended.</a:t>
            </a:r>
            <a:endParaRPr lang="en-US" sz="1200" dirty="0"/>
          </a:p>
        </p:txBody>
      </p:sp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3BE7581E-D4D2-66B8-D559-69888827D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876" y="3622000"/>
            <a:ext cx="381357" cy="381357"/>
          </a:xfrm>
          <a:prstGeom prst="rect">
            <a:avLst/>
          </a:prstGeom>
        </p:spPr>
      </p:pic>
      <p:sp>
        <p:nvSpPr>
          <p:cNvPr id="16" name="Text 9">
            <a:extLst>
              <a:ext uri="{FF2B5EF4-FFF2-40B4-BE49-F238E27FC236}">
                <a16:creationId xmlns:a16="http://schemas.microsoft.com/office/drawing/2014/main" id="{61A65D95-BF09-B2EC-FEF6-84B3F8FF1BFF}"/>
              </a:ext>
            </a:extLst>
          </p:cNvPr>
          <p:cNvSpPr/>
          <p:nvPr/>
        </p:nvSpPr>
        <p:spPr>
          <a:xfrm>
            <a:off x="533876" y="4155877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Duplicate Content:</a:t>
            </a:r>
            <a:endParaRPr lang="en-US" sz="1500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DF7C16F7-CC94-BE55-B932-360AF6034DBE}"/>
              </a:ext>
            </a:extLst>
          </p:cNvPr>
          <p:cNvSpPr/>
          <p:nvPr/>
        </p:nvSpPr>
        <p:spPr>
          <a:xfrm>
            <a:off x="533876" y="4485680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duplicate content was found, but meta descriptions should remain unique for each article.</a:t>
            </a:r>
            <a:endParaRPr lang="en-US" sz="1200" dirty="0"/>
          </a:p>
        </p:txBody>
      </p:sp>
      <p:pic>
        <p:nvPicPr>
          <p:cNvPr id="18" name="Image 5" descr="preencoded.png">
            <a:extLst>
              <a:ext uri="{FF2B5EF4-FFF2-40B4-BE49-F238E27FC236}">
                <a16:creationId xmlns:a16="http://schemas.microsoft.com/office/drawing/2014/main" id="{80F154D0-28CD-7AF7-A81D-39CE9EC13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1688" y="3622000"/>
            <a:ext cx="381357" cy="381357"/>
          </a:xfrm>
          <a:prstGeom prst="rect">
            <a:avLst/>
          </a:prstGeom>
        </p:spPr>
      </p:pic>
      <p:sp>
        <p:nvSpPr>
          <p:cNvPr id="19" name="Text 11">
            <a:extLst>
              <a:ext uri="{FF2B5EF4-FFF2-40B4-BE49-F238E27FC236}">
                <a16:creationId xmlns:a16="http://schemas.microsoft.com/office/drawing/2014/main" id="{8D5F1781-6AFF-45C8-1BC2-C4F9D4ED490D}"/>
              </a:ext>
            </a:extLst>
          </p:cNvPr>
          <p:cNvSpPr/>
          <p:nvPr/>
        </p:nvSpPr>
        <p:spPr>
          <a:xfrm>
            <a:off x="3981688" y="4155877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Canonical URLs:</a:t>
            </a:r>
            <a:endParaRPr lang="en-US" sz="1500" dirty="0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C94B8E7D-9DA5-21E2-E2B8-B90CBD73F16E}"/>
              </a:ext>
            </a:extLst>
          </p:cNvPr>
          <p:cNvSpPr/>
          <p:nvPr/>
        </p:nvSpPr>
        <p:spPr>
          <a:xfrm>
            <a:off x="3981688" y="4485680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Canonical URLs are properly implemented, and their use should continue, especially for blog posts with duplicate or syndicated content.</a:t>
            </a:r>
            <a:endParaRPr lang="en-US" sz="1200" dirty="0"/>
          </a:p>
        </p:txBody>
      </p:sp>
      <p:pic>
        <p:nvPicPr>
          <p:cNvPr id="21" name="Image 6" descr="preencoded.png">
            <a:extLst>
              <a:ext uri="{FF2B5EF4-FFF2-40B4-BE49-F238E27FC236}">
                <a16:creationId xmlns:a16="http://schemas.microsoft.com/office/drawing/2014/main" id="{56A0865A-7C81-9A0B-4017-AB5015AB83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9500" y="3622000"/>
            <a:ext cx="381357" cy="381357"/>
          </a:xfrm>
          <a:prstGeom prst="rect">
            <a:avLst/>
          </a:prstGeom>
        </p:spPr>
      </p:pic>
      <p:sp>
        <p:nvSpPr>
          <p:cNvPr id="22" name="Text 13">
            <a:extLst>
              <a:ext uri="{FF2B5EF4-FFF2-40B4-BE49-F238E27FC236}">
                <a16:creationId xmlns:a16="http://schemas.microsoft.com/office/drawing/2014/main" id="{9BB05155-0EE0-C7E9-F915-0134341FEDB6}"/>
              </a:ext>
            </a:extLst>
          </p:cNvPr>
          <p:cNvSpPr/>
          <p:nvPr/>
        </p:nvSpPr>
        <p:spPr>
          <a:xfrm>
            <a:off x="7429500" y="4155877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XML Sitemap:</a:t>
            </a:r>
            <a:endParaRPr lang="en-US" sz="1500" dirty="0"/>
          </a:p>
        </p:txBody>
      </p:sp>
      <p:sp>
        <p:nvSpPr>
          <p:cNvPr id="23" name="Text 14">
            <a:extLst>
              <a:ext uri="{FF2B5EF4-FFF2-40B4-BE49-F238E27FC236}">
                <a16:creationId xmlns:a16="http://schemas.microsoft.com/office/drawing/2014/main" id="{772E762A-453B-E9D4-D1AA-D75466E6110F}"/>
              </a:ext>
            </a:extLst>
          </p:cNvPr>
          <p:cNvSpPr/>
          <p:nvPr/>
        </p:nvSpPr>
        <p:spPr>
          <a:xfrm>
            <a:off x="7429500" y="4485680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Blog pages are included in the XML sitemap, which should be regularly updated when adding new blog posts.</a:t>
            </a:r>
            <a:endParaRPr lang="en-US" sz="1200" dirty="0"/>
          </a:p>
        </p:txBody>
      </p:sp>
      <p:pic>
        <p:nvPicPr>
          <p:cNvPr id="24" name="Image 7" descr="preencoded.png">
            <a:extLst>
              <a:ext uri="{FF2B5EF4-FFF2-40B4-BE49-F238E27FC236}">
                <a16:creationId xmlns:a16="http://schemas.microsoft.com/office/drawing/2014/main" id="{A13C2913-38A7-062E-9173-F19C536965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7312" y="3622000"/>
            <a:ext cx="381357" cy="381357"/>
          </a:xfrm>
          <a:prstGeom prst="rect">
            <a:avLst/>
          </a:prstGeom>
        </p:spPr>
      </p:pic>
      <p:sp>
        <p:nvSpPr>
          <p:cNvPr id="25" name="Text 15">
            <a:extLst>
              <a:ext uri="{FF2B5EF4-FFF2-40B4-BE49-F238E27FC236}">
                <a16:creationId xmlns:a16="http://schemas.microsoft.com/office/drawing/2014/main" id="{3473259F-D93C-4C10-119A-961282456070}"/>
              </a:ext>
            </a:extLst>
          </p:cNvPr>
          <p:cNvSpPr/>
          <p:nvPr/>
        </p:nvSpPr>
        <p:spPr>
          <a:xfrm>
            <a:off x="10877312" y="4155877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Robots.txt File:</a:t>
            </a:r>
            <a:endParaRPr lang="en-US" sz="1500" dirty="0"/>
          </a:p>
        </p:txBody>
      </p:sp>
      <p:sp>
        <p:nvSpPr>
          <p:cNvPr id="26" name="Text 16">
            <a:extLst>
              <a:ext uri="{FF2B5EF4-FFF2-40B4-BE49-F238E27FC236}">
                <a16:creationId xmlns:a16="http://schemas.microsoft.com/office/drawing/2014/main" id="{1F0F7991-CE7A-6C34-2109-351625A0A086}"/>
              </a:ext>
            </a:extLst>
          </p:cNvPr>
          <p:cNvSpPr/>
          <p:nvPr/>
        </p:nvSpPr>
        <p:spPr>
          <a:xfrm>
            <a:off x="10877312" y="4485680"/>
            <a:ext cx="3219212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robots.txt file is properly configured to allow crawling, and no changes are required.</a:t>
            </a:r>
            <a:endParaRPr lang="en-US" sz="1200" dirty="0"/>
          </a:p>
        </p:txBody>
      </p:sp>
      <p:pic>
        <p:nvPicPr>
          <p:cNvPr id="27" name="Image 8" descr="preencoded.png">
            <a:extLst>
              <a:ext uri="{FF2B5EF4-FFF2-40B4-BE49-F238E27FC236}">
                <a16:creationId xmlns:a16="http://schemas.microsoft.com/office/drawing/2014/main" id="{76C6DA11-94AF-E455-7AF5-6F09BEDD10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876" y="5675114"/>
            <a:ext cx="381357" cy="381357"/>
          </a:xfrm>
          <a:prstGeom prst="rect">
            <a:avLst/>
          </a:prstGeom>
        </p:spPr>
      </p:pic>
      <p:sp>
        <p:nvSpPr>
          <p:cNvPr id="28" name="Text 17">
            <a:extLst>
              <a:ext uri="{FF2B5EF4-FFF2-40B4-BE49-F238E27FC236}">
                <a16:creationId xmlns:a16="http://schemas.microsoft.com/office/drawing/2014/main" id="{3F6C196D-7C6C-E723-5FD3-9555B4458CF6}"/>
              </a:ext>
            </a:extLst>
          </p:cNvPr>
          <p:cNvSpPr/>
          <p:nvPr/>
        </p:nvSpPr>
        <p:spPr>
          <a:xfrm>
            <a:off x="533876" y="6208990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Rich Snippet:</a:t>
            </a:r>
            <a:endParaRPr lang="en-US" sz="1500" dirty="0"/>
          </a:p>
        </p:txBody>
      </p:sp>
      <p:sp>
        <p:nvSpPr>
          <p:cNvPr id="29" name="Text 18">
            <a:extLst>
              <a:ext uri="{FF2B5EF4-FFF2-40B4-BE49-F238E27FC236}">
                <a16:creationId xmlns:a16="http://schemas.microsoft.com/office/drawing/2014/main" id="{F00E771F-25EC-1C71-E9D6-7785B19D2F4B}"/>
              </a:ext>
            </a:extLst>
          </p:cNvPr>
          <p:cNvSpPr/>
          <p:nvPr/>
        </p:nvSpPr>
        <p:spPr>
          <a:xfrm>
            <a:off x="533876" y="6538793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rich snippets were detected, so implementing schema markup for rich snippets, such as FAQs, reviews, or article summaries, is recommended.</a:t>
            </a:r>
            <a:endParaRPr lang="en-US" sz="1200" dirty="0"/>
          </a:p>
        </p:txBody>
      </p:sp>
      <p:pic>
        <p:nvPicPr>
          <p:cNvPr id="30" name="Image 9" descr="preencoded.png">
            <a:extLst>
              <a:ext uri="{FF2B5EF4-FFF2-40B4-BE49-F238E27FC236}">
                <a16:creationId xmlns:a16="http://schemas.microsoft.com/office/drawing/2014/main" id="{F5B8A8C8-7007-1E0A-DBEE-26F3F4D495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1688" y="5675114"/>
            <a:ext cx="381357" cy="381357"/>
          </a:xfrm>
          <a:prstGeom prst="rect">
            <a:avLst/>
          </a:prstGeom>
        </p:spPr>
      </p:pic>
      <p:sp>
        <p:nvSpPr>
          <p:cNvPr id="31" name="Text 19">
            <a:extLst>
              <a:ext uri="{FF2B5EF4-FFF2-40B4-BE49-F238E27FC236}">
                <a16:creationId xmlns:a16="http://schemas.microsoft.com/office/drawing/2014/main" id="{C26B3E8C-B017-D2BA-160D-437D58D98443}"/>
              </a:ext>
            </a:extLst>
          </p:cNvPr>
          <p:cNvSpPr/>
          <p:nvPr/>
        </p:nvSpPr>
        <p:spPr>
          <a:xfrm>
            <a:off x="3981688" y="6208990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Open Graph:</a:t>
            </a:r>
            <a:endParaRPr lang="en-US" sz="1500" dirty="0"/>
          </a:p>
        </p:txBody>
      </p:sp>
      <p:sp>
        <p:nvSpPr>
          <p:cNvPr id="32" name="Text 20">
            <a:extLst>
              <a:ext uri="{FF2B5EF4-FFF2-40B4-BE49-F238E27FC236}">
                <a16:creationId xmlns:a16="http://schemas.microsoft.com/office/drawing/2014/main" id="{6FFF402C-4601-05D1-7F0E-1A7ACC1CA522}"/>
              </a:ext>
            </a:extLst>
          </p:cNvPr>
          <p:cNvSpPr/>
          <p:nvPr/>
        </p:nvSpPr>
        <p:spPr>
          <a:xfrm>
            <a:off x="3981688" y="6538793"/>
            <a:ext cx="3219093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 Graph tags are present but not optimized, so optimizing them with the most engaging title, image, and description for social media sharing is recommended.</a:t>
            </a:r>
            <a:endParaRPr lang="en-US" sz="1200" dirty="0"/>
          </a:p>
        </p:txBody>
      </p:sp>
      <p:sp>
        <p:nvSpPr>
          <p:cNvPr id="33" name="Text 21">
            <a:extLst>
              <a:ext uri="{FF2B5EF4-FFF2-40B4-BE49-F238E27FC236}">
                <a16:creationId xmlns:a16="http://schemas.microsoft.com/office/drawing/2014/main" id="{24428019-F028-54AF-373B-25764D639166}"/>
              </a:ext>
            </a:extLst>
          </p:cNvPr>
          <p:cNvSpPr/>
          <p:nvPr/>
        </p:nvSpPr>
        <p:spPr>
          <a:xfrm>
            <a:off x="533876" y="7646609"/>
            <a:ext cx="13562648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3"/>
              </a:rPr>
              <a:t>URL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00035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934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DESKERA - </a:t>
            </a:r>
            <a:r>
              <a:rPr lang="en-US" sz="44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COMPANY SELECTION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511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COMPANY </a:t>
            </a:r>
            <a:r>
              <a:rPr lang="en-US" sz="1750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3692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Deskera, founded in 2008, has quickly become a leading global SaaS provider dedicated to advancing businesses.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7433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that small and medium enterprises are vital to the economy, Deskera is committed to helping them grow and exceed expectations.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4233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Our all-in-one, cloud-based ERP software streamlines business operations for maximum efficiency, accessible on any device.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1474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our ERP and MRP solutions, businesses gain unparalleled data access, empowering them to make informed decisions that drive success.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DE01C-E3D5-2924-9124-CC0A0A651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9" y="0"/>
            <a:ext cx="548640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8350"/>
            <a:ext cx="76251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Recommended Improvements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4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Home Page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45249"/>
            <a:ext cx="2845594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Issues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- No caching implemented, slow page load speed, heavy images. - Lack of structured data and minimal Open Graph optimization.</a:t>
            </a: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Recommendations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- Implement caching, compress images, add structured data, and optimize Open Graph tags.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2364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Overview Page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2945249"/>
            <a:ext cx="2845594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Issues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- Mobile performance impacted by large images. - Lack of structured data for rich snippets.</a:t>
            </a: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Recommendations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- Optimize for mobile, compress images, add structured data (FAQ, Breadcrumb).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2364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Product - ERP Page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2945249"/>
            <a:ext cx="2845594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Issues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- Slow page load due to heavy media. - No structured data for product schema or rich snippets.</a:t>
            </a: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Recommendations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- Implement lazy loading, optimize images, and add structured data for product details.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2364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Blog Page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2945249"/>
            <a:ext cx="2845594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Issues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- Slow page load due to image-heavy content. - No structured data or rich snippets.</a:t>
            </a: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Recommendations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- Optimize images, add Article schema for structured data, and include Open Graph optimization.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629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BEST PRACTICES TO IMPROVE SITE SPEED: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07481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28224" y="2941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Image Optimization: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432334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Compress images using formats like WebP or tools such as TinyPNG to reduce file size without losing quality.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707481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451396" y="2941915"/>
            <a:ext cx="35194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Minifying CSS &amp; JavaScript: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432334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Minify CSS and JavaScript files using tools like CSSNano or UglifyJS to remove unnecessary code and improve load times.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707481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874568" y="2941915"/>
            <a:ext cx="34495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Leverage Browser Caching: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432334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Use cache-control headers to store static resources (e.g., CSS, JS, images) on users' browsers for faster repeat visits.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345192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028224" y="5579626"/>
            <a:ext cx="33239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Enable Gzip Compression: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6070044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Enable Gzip compression to reduce the size of the HTML, CSS, and JavaScript files before sending them to the browser.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345192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663101" y="55796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Lazy Loading: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3101" y="6070044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Implement lazy loading for images and videos so they load only when they come into the viewport, reducing initial page load times.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32272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TASK - V </a:t>
            </a:r>
          </a:p>
          <a:p>
            <a:pPr marL="0" indent="0" algn="ctr">
              <a:lnSpc>
                <a:spcPts val="770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CONTENT STRATEGY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914162" y="6375202"/>
            <a:ext cx="12203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VS</a:t>
            </a:r>
            <a:endParaRPr lang="en-US" sz="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5912"/>
            <a:ext cx="105591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CONTENT STRATEGY - BEST PRACTICES: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034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52262" y="3088481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003471"/>
            <a:ext cx="3048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Content Personalization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493889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insights from user behavior and segmentation to deliver relevant content to different audiences.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0034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5375434" y="3088481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54078" y="3003471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Leverage User-Generated Content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54078" y="384821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Share user reviews, testimonials, or success stories on your website and social channels.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0034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9798606" y="3088481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77249" y="3003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Optimize for Mobile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77249" y="349388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all content (blogs, videos, infographics) is mobile-responsive.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4274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952262" y="5512475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5427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Consistency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530906" y="5917883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Publish content consistently to keep your audience engaged.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667" y="54274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7587139" y="5512475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8165783" y="5427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Repurpose Content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165783" y="5917883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 blog posts into infographics, videos, or social media snippets to reach different audiences.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6891B-3132-BBCA-F0F9-040734822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AD362-E80F-1D21-B024-B71F0A210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4" y="1633729"/>
            <a:ext cx="14167104" cy="5961888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3DD86C0E-E3D4-9A2F-4BEC-3068129493E6}"/>
              </a:ext>
            </a:extLst>
          </p:cNvPr>
          <p:cNvSpPr/>
          <p:nvPr/>
        </p:nvSpPr>
        <p:spPr>
          <a:xfrm>
            <a:off x="473035" y="633983"/>
            <a:ext cx="96071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CONTENT STRATEGY PLAN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79109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9562" y="22165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TASK VI</a:t>
            </a:r>
          </a:p>
          <a:p>
            <a:pPr marL="0" indent="0" algn="ctr">
              <a:lnSpc>
                <a:spcPts val="7700"/>
              </a:lnSpc>
              <a:buNone/>
            </a:pPr>
            <a:endParaRPr lang="en-US" sz="6150" dirty="0">
              <a:solidFill>
                <a:srgbClr val="FFFFFF"/>
              </a:solidFill>
              <a:latin typeface="Roboto Medium" pitchFamily="34" charset="0"/>
              <a:ea typeface="Roboto Medium" pitchFamily="34" charset="-122"/>
              <a:cs typeface="Roboto Medium" pitchFamily="34" charset="-120"/>
            </a:endParaRPr>
          </a:p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OFF-PAGE SEO</a:t>
            </a:r>
            <a:endParaRPr lang="en-US" sz="61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98C69-D25C-B39F-BD18-8C0237632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2DCA51C-4A4B-2D82-15D2-6C45DF910480}"/>
              </a:ext>
            </a:extLst>
          </p:cNvPr>
          <p:cNvSpPr/>
          <p:nvPr/>
        </p:nvSpPr>
        <p:spPr>
          <a:xfrm>
            <a:off x="643771" y="386120"/>
            <a:ext cx="9801463" cy="438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Link-Building Strategies</a:t>
            </a: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1B5C1E37-E01F-DE6F-3AB5-EC68EAE01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1" y="1105614"/>
            <a:ext cx="701993" cy="112323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733CD650-BFBB-ABD4-FC09-6AC9CCA1F111}"/>
              </a:ext>
            </a:extLst>
          </p:cNvPr>
          <p:cNvSpPr/>
          <p:nvPr/>
        </p:nvSpPr>
        <p:spPr>
          <a:xfrm>
            <a:off x="1376243" y="1322979"/>
            <a:ext cx="1784628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Guest Blogging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265B7C1-FED1-7790-80D0-E828F1B2EDB2}"/>
              </a:ext>
            </a:extLst>
          </p:cNvPr>
          <p:cNvSpPr/>
          <p:nvPr/>
        </p:nvSpPr>
        <p:spPr>
          <a:xfrm>
            <a:off x="1376243" y="1744358"/>
            <a:ext cx="1273516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Partner with authoritative websites in the business software niche for guest posts to drive traffic and earn backlinks. Focus on 5-10 blogs per month.15</a:t>
            </a: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B1290C5E-B14F-914C-57D1-9DA04F540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64" y="2412431"/>
            <a:ext cx="701993" cy="1123236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D28CA5EB-C5AF-8F1B-5507-DF29FDBE0A1D}"/>
              </a:ext>
            </a:extLst>
          </p:cNvPr>
          <p:cNvSpPr/>
          <p:nvPr/>
        </p:nvSpPr>
        <p:spPr>
          <a:xfrm>
            <a:off x="1376243" y="2599742"/>
            <a:ext cx="1839873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Resource Link Building</a:t>
            </a: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C09A5A68-F37C-6FC8-EFA9-0C3C91B2C505}"/>
              </a:ext>
            </a:extLst>
          </p:cNvPr>
          <p:cNvSpPr/>
          <p:nvPr/>
        </p:nvSpPr>
        <p:spPr>
          <a:xfrm>
            <a:off x="1403863" y="2967692"/>
            <a:ext cx="1273516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high-quality, resource-rich content (e.g., whitepapers, guides) that other websites will want to link to.</a:t>
            </a:r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12498366-C4F6-39FD-42BD-68AD2C820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9" y="3750000"/>
            <a:ext cx="701993" cy="1123236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AC2F0C48-C1B8-D65D-DEEF-8F112E23AD38}"/>
              </a:ext>
            </a:extLst>
          </p:cNvPr>
          <p:cNvSpPr/>
          <p:nvPr/>
        </p:nvSpPr>
        <p:spPr>
          <a:xfrm>
            <a:off x="1403866" y="3884346"/>
            <a:ext cx="1933813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Broken Link Building</a:t>
            </a: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A1E1D31C-ADE9-B000-390F-8C542A692221}"/>
              </a:ext>
            </a:extLst>
          </p:cNvPr>
          <p:cNvSpPr/>
          <p:nvPr/>
        </p:nvSpPr>
        <p:spPr>
          <a:xfrm>
            <a:off x="1403864" y="4264293"/>
            <a:ext cx="1273516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broken links on reputable sites using tools like </a:t>
            </a:r>
            <a:r>
              <a:rPr lang="en-US" sz="16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Ahrefs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or SEMrush and offer your content as a replacement.</a:t>
            </a:r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C3F356A1-437F-E24B-789C-3C416F9FF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8" y="5122142"/>
            <a:ext cx="701993" cy="1123236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B38F1DE7-B98A-D2F4-FFD5-35BFAFDF8FFB}"/>
              </a:ext>
            </a:extLst>
          </p:cNvPr>
          <p:cNvSpPr/>
          <p:nvPr/>
        </p:nvSpPr>
        <p:spPr>
          <a:xfrm>
            <a:off x="1403865" y="5271510"/>
            <a:ext cx="175510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Competitor Backlink Analysis</a:t>
            </a:r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A25CE2A8-59FF-3379-7330-D1B14BBF0994}"/>
              </a:ext>
            </a:extLst>
          </p:cNvPr>
          <p:cNvSpPr/>
          <p:nvPr/>
        </p:nvSpPr>
        <p:spPr>
          <a:xfrm>
            <a:off x="1403865" y="5660610"/>
            <a:ext cx="1273516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Regularly audit competitor backlinks to identify link-building opportunities and replicate their strategies.</a:t>
            </a:r>
          </a:p>
        </p:txBody>
      </p:sp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16862F47-5C84-0BF7-AB98-5F9A6EA799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367" y="6485973"/>
            <a:ext cx="701993" cy="1123236"/>
          </a:xfrm>
          <a:prstGeom prst="rect">
            <a:avLst/>
          </a:prstGeom>
        </p:spPr>
      </p:pic>
      <p:sp>
        <p:nvSpPr>
          <p:cNvPr id="16" name="Text 9">
            <a:extLst>
              <a:ext uri="{FF2B5EF4-FFF2-40B4-BE49-F238E27FC236}">
                <a16:creationId xmlns:a16="http://schemas.microsoft.com/office/drawing/2014/main" id="{50DEDBDB-F5DC-022C-D27F-23E8A8F799CF}"/>
              </a:ext>
            </a:extLst>
          </p:cNvPr>
          <p:cNvSpPr/>
          <p:nvPr/>
        </p:nvSpPr>
        <p:spPr>
          <a:xfrm>
            <a:off x="1403866" y="6570464"/>
            <a:ext cx="175510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Directory Submissions</a:t>
            </a:r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920DD0FB-5AA1-B2D1-D09F-8710A34AE082}"/>
              </a:ext>
            </a:extLst>
          </p:cNvPr>
          <p:cNvSpPr/>
          <p:nvPr/>
        </p:nvSpPr>
        <p:spPr>
          <a:xfrm>
            <a:off x="1403866" y="6935315"/>
            <a:ext cx="1273516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Submit </a:t>
            </a:r>
            <a:r>
              <a:rPr lang="en-US" sz="16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Deskera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reputable business directories like Clutch, G2 Crowd, and local directories quarterly.</a:t>
            </a:r>
          </a:p>
        </p:txBody>
      </p:sp>
    </p:spTree>
    <p:extLst>
      <p:ext uri="{BB962C8B-B14F-4D97-AF65-F5344CB8AC3E}">
        <p14:creationId xmlns:p14="http://schemas.microsoft.com/office/powerpoint/2010/main" val="4246797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371" y="386120"/>
            <a:ext cx="9801463" cy="438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Influencer Partnerships and Affiliate Marketing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1" y="2067716"/>
            <a:ext cx="701993" cy="11232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84518" y="2172863"/>
            <a:ext cx="1784628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Influencer Partnership</a:t>
            </a:r>
          </a:p>
        </p:txBody>
      </p:sp>
      <p:sp>
        <p:nvSpPr>
          <p:cNvPr id="5" name="Text 2"/>
          <p:cNvSpPr/>
          <p:nvPr/>
        </p:nvSpPr>
        <p:spPr>
          <a:xfrm>
            <a:off x="1384518" y="2628023"/>
            <a:ext cx="1273516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 relationships with niche influencers to collaborate on product reviews, mentions, and promotions.</a:t>
            </a: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1" y="5038649"/>
            <a:ext cx="701993" cy="11232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03866" y="5157713"/>
            <a:ext cx="1839873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Affiliate Marketing</a:t>
            </a:r>
          </a:p>
        </p:txBody>
      </p:sp>
      <p:sp>
        <p:nvSpPr>
          <p:cNvPr id="8" name="Text 4"/>
          <p:cNvSpPr/>
          <p:nvPr/>
        </p:nvSpPr>
        <p:spPr>
          <a:xfrm>
            <a:off x="1384517" y="5600267"/>
            <a:ext cx="1273516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 an affiliate marketing program to incentivize partners to promote </a:t>
            </a:r>
            <a:r>
              <a:rPr lang="en-US" sz="16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Deskera’s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products in exchange for commissions.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3C9F8-4936-A4E5-5906-3E19EA828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C564076-B2F7-50A9-2DA2-41A3D1E89FF0}"/>
              </a:ext>
            </a:extLst>
          </p:cNvPr>
          <p:cNvSpPr/>
          <p:nvPr/>
        </p:nvSpPr>
        <p:spPr>
          <a:xfrm>
            <a:off x="491371" y="386120"/>
            <a:ext cx="9801463" cy="438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Social Media Engagement</a:t>
            </a:r>
            <a:endParaRPr lang="en-US" sz="27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AB03624-9AFD-F0E3-4550-E20400FFE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1" y="1436201"/>
            <a:ext cx="701993" cy="112323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57102101-0DC8-3031-B17A-C92B010E8311}"/>
              </a:ext>
            </a:extLst>
          </p:cNvPr>
          <p:cNvSpPr/>
          <p:nvPr/>
        </p:nvSpPr>
        <p:spPr>
          <a:xfrm>
            <a:off x="1384518" y="1586679"/>
            <a:ext cx="1784628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Influencer Partnership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44BE2DD-8F82-34C7-73DC-A5E78FA3BF00}"/>
              </a:ext>
            </a:extLst>
          </p:cNvPr>
          <p:cNvSpPr/>
          <p:nvPr/>
        </p:nvSpPr>
        <p:spPr>
          <a:xfrm>
            <a:off x="1403866" y="2016604"/>
            <a:ext cx="1273516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</a:rPr>
              <a:t>Establish relationships with niche influencers to collaborate on product reviews, mentions, and promotions.</a:t>
            </a: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4043A5C4-F999-38DC-054D-2EB675E3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0" y="3553182"/>
            <a:ext cx="701993" cy="1123236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9075BB75-7F57-9C8F-FB16-D155E987C0BB}"/>
              </a:ext>
            </a:extLst>
          </p:cNvPr>
          <p:cNvSpPr/>
          <p:nvPr/>
        </p:nvSpPr>
        <p:spPr>
          <a:xfrm>
            <a:off x="1403866" y="3721426"/>
            <a:ext cx="1839873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Influencer Partnerships</a:t>
            </a:r>
            <a:endParaRPr lang="en-US" sz="20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4B053C7C-C149-ED75-0600-FDC3E0099C26}"/>
              </a:ext>
            </a:extLst>
          </p:cNvPr>
          <p:cNvSpPr/>
          <p:nvPr/>
        </p:nvSpPr>
        <p:spPr>
          <a:xfrm>
            <a:off x="1403866" y="4176586"/>
            <a:ext cx="1273516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Collaborate with industry influencers who can amplify Deskera’s message by sharing content and providing product mentions.</a:t>
            </a:r>
            <a:endParaRPr lang="en-US" sz="16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EC4A38C6-CCF7-8E60-D253-8A000C790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71" y="5801775"/>
            <a:ext cx="701993" cy="1123236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C359CFCD-C639-4513-F29D-93C2B4A208A1}"/>
              </a:ext>
            </a:extLst>
          </p:cNvPr>
          <p:cNvSpPr/>
          <p:nvPr/>
        </p:nvSpPr>
        <p:spPr>
          <a:xfrm>
            <a:off x="1309926" y="5952847"/>
            <a:ext cx="1933813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Community Engagement</a:t>
            </a:r>
            <a:endParaRPr lang="en-US" sz="20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CD59075C-05BF-D872-E762-ECE1EA3D2513}"/>
              </a:ext>
            </a:extLst>
          </p:cNvPr>
          <p:cNvSpPr/>
          <p:nvPr/>
        </p:nvSpPr>
        <p:spPr>
          <a:xfrm>
            <a:off x="1309926" y="6388011"/>
            <a:ext cx="1273516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Actively participate in forums (e.g., Quora, Reddit) and LinkedIn groups by answering questions and sharing insights.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309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80D2F-9A7C-FA44-6316-6B676ADD3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2EA359F-0390-770B-6198-660AE2374B1A}"/>
              </a:ext>
            </a:extLst>
          </p:cNvPr>
          <p:cNvSpPr/>
          <p:nvPr/>
        </p:nvSpPr>
        <p:spPr>
          <a:xfrm>
            <a:off x="491371" y="386120"/>
            <a:ext cx="9801463" cy="438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Online Reputation Management</a:t>
            </a:r>
            <a:endParaRPr lang="en-US" sz="27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42C1218-B887-F026-41ED-8A014B87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1" y="1436201"/>
            <a:ext cx="701993" cy="112323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FA8CB00D-00F9-4037-401D-FD41A147424B}"/>
              </a:ext>
            </a:extLst>
          </p:cNvPr>
          <p:cNvSpPr/>
          <p:nvPr/>
        </p:nvSpPr>
        <p:spPr>
          <a:xfrm>
            <a:off x="1384518" y="1586679"/>
            <a:ext cx="1784628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Review Monitoring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861A94F-299F-2847-9B2C-D3EA2319B22D}"/>
              </a:ext>
            </a:extLst>
          </p:cNvPr>
          <p:cNvSpPr/>
          <p:nvPr/>
        </p:nvSpPr>
        <p:spPr>
          <a:xfrm>
            <a:off x="1403866" y="2016604"/>
            <a:ext cx="1273516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Regularly share content across platforms like LinkedIn, Facebook, and Twitter. Engage with audiences using polls, Q&amp;A sessions, and live demos.</a:t>
            </a:r>
            <a:endParaRPr lang="en-US" sz="160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E87A76B3-D1A9-4F0F-D14D-65BB19870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0" y="3553182"/>
            <a:ext cx="701993" cy="1123236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992116CF-E71E-CB3E-040F-A776A5DB61C4}"/>
              </a:ext>
            </a:extLst>
          </p:cNvPr>
          <p:cNvSpPr/>
          <p:nvPr/>
        </p:nvSpPr>
        <p:spPr>
          <a:xfrm>
            <a:off x="1403866" y="3721426"/>
            <a:ext cx="1839873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Brand Mentions</a:t>
            </a: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DF021136-989C-F347-06EA-90C7122C29D1}"/>
              </a:ext>
            </a:extLst>
          </p:cNvPr>
          <p:cNvSpPr/>
          <p:nvPr/>
        </p:nvSpPr>
        <p:spPr>
          <a:xfrm>
            <a:off x="1403866" y="4176586"/>
            <a:ext cx="1273516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and engage with brand mentions using tools like Google Alerts. Ensure that mentions include backlinks where appropriate.</a:t>
            </a:r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4657DFD7-DB07-94A9-1F4E-213C021A8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71" y="5801775"/>
            <a:ext cx="701993" cy="1123236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76EC6BC5-0132-4BD8-33F6-34383FD9CEC7}"/>
              </a:ext>
            </a:extLst>
          </p:cNvPr>
          <p:cNvSpPr/>
          <p:nvPr/>
        </p:nvSpPr>
        <p:spPr>
          <a:xfrm>
            <a:off x="1309926" y="5952847"/>
            <a:ext cx="1933813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Press Releases</a:t>
            </a: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E80C2641-063A-F210-93DE-4C1808B04399}"/>
              </a:ext>
            </a:extLst>
          </p:cNvPr>
          <p:cNvSpPr/>
          <p:nvPr/>
        </p:nvSpPr>
        <p:spPr>
          <a:xfrm>
            <a:off x="1309926" y="6388011"/>
            <a:ext cx="1273516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Share newsworthy company updates through media outlets to build authority and backlinks.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1680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358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TASK - 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848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INITIAL AUDIT</a:t>
            </a:r>
            <a:endParaRPr lang="en-US" sz="44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2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703" y="2931200"/>
            <a:ext cx="5275302" cy="60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Strategy Action Timeline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2703" y="3820120"/>
            <a:ext cx="13284994" cy="3887391"/>
          </a:xfrm>
          <a:prstGeom prst="roundRect">
            <a:avLst>
              <a:gd name="adj" fmla="val 207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80323" y="3827740"/>
            <a:ext cx="13268325" cy="553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74157" y="3950613"/>
            <a:ext cx="403407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Guest Blogging</a:t>
            </a:r>
            <a:endParaRPr lang="en-US" sz="2000" b="1" dirty="0"/>
          </a:p>
        </p:txBody>
      </p:sp>
      <p:sp>
        <p:nvSpPr>
          <p:cNvPr id="7" name="Text 4"/>
          <p:cNvSpPr/>
          <p:nvPr/>
        </p:nvSpPr>
        <p:spPr>
          <a:xfrm>
            <a:off x="5300186" y="3950613"/>
            <a:ext cx="403026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Outreach to authoritative blogs</a:t>
            </a:r>
            <a:endParaRPr lang="en-US" sz="2000" b="1" dirty="0"/>
          </a:p>
        </p:txBody>
      </p:sp>
      <p:sp>
        <p:nvSpPr>
          <p:cNvPr id="8" name="Text 5"/>
          <p:cNvSpPr/>
          <p:nvPr/>
        </p:nvSpPr>
        <p:spPr>
          <a:xfrm>
            <a:off x="9722406" y="3950613"/>
            <a:ext cx="403407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Ongoing, 5-10 blogs/month</a:t>
            </a:r>
            <a:endParaRPr lang="en-US" sz="2000" b="1" dirty="0"/>
          </a:p>
        </p:txBody>
      </p:sp>
      <p:sp>
        <p:nvSpPr>
          <p:cNvPr id="9" name="Shape 6"/>
          <p:cNvSpPr/>
          <p:nvPr/>
        </p:nvSpPr>
        <p:spPr>
          <a:xfrm>
            <a:off x="680323" y="4380905"/>
            <a:ext cx="13268325" cy="553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874157" y="4503777"/>
            <a:ext cx="403407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Competitor Backlink Analysis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5300186" y="4503777"/>
            <a:ext cx="403026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and replicate competitor backlinks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9722406" y="4503777"/>
            <a:ext cx="403407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Quarterly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0323" y="4934069"/>
            <a:ext cx="13268325" cy="553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874157" y="5056942"/>
            <a:ext cx="403407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Social Media Engagement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5300186" y="5056942"/>
            <a:ext cx="403026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 3-4 times/week on all platforms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9722406" y="5056942"/>
            <a:ext cx="403407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Weekly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80323" y="5487233"/>
            <a:ext cx="13268325" cy="553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874157" y="5610106"/>
            <a:ext cx="403407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Review Monitoring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5300186" y="5610106"/>
            <a:ext cx="403026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and respond to user reviews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9722406" y="5610106"/>
            <a:ext cx="403407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Weekly</a:t>
            </a:r>
            <a:endParaRPr lang="en-US" sz="1500" dirty="0"/>
          </a:p>
        </p:txBody>
      </p:sp>
      <p:sp>
        <p:nvSpPr>
          <p:cNvPr id="21" name="Shape 18"/>
          <p:cNvSpPr/>
          <p:nvPr/>
        </p:nvSpPr>
        <p:spPr>
          <a:xfrm>
            <a:off x="680323" y="6040398"/>
            <a:ext cx="13268325" cy="553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874157" y="6163270"/>
            <a:ext cx="403407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Directory Submissions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5300186" y="6163270"/>
            <a:ext cx="403026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Submit to relevant industry directories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9722406" y="6163270"/>
            <a:ext cx="403407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Quarterly</a:t>
            </a:r>
            <a:endParaRPr lang="en-US" sz="1500" dirty="0"/>
          </a:p>
        </p:txBody>
      </p:sp>
      <p:sp>
        <p:nvSpPr>
          <p:cNvPr id="25" name="Shape 22"/>
          <p:cNvSpPr/>
          <p:nvPr/>
        </p:nvSpPr>
        <p:spPr>
          <a:xfrm>
            <a:off x="680323" y="6593562"/>
            <a:ext cx="13268325" cy="553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3"/>
          <p:cNvSpPr/>
          <p:nvPr/>
        </p:nvSpPr>
        <p:spPr>
          <a:xfrm>
            <a:off x="874157" y="6716435"/>
            <a:ext cx="403407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Influencer Partnerships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5300186" y="6716435"/>
            <a:ext cx="403026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and partner with influencers</a:t>
            </a:r>
            <a:endParaRPr lang="en-US" sz="1500" dirty="0"/>
          </a:p>
        </p:txBody>
      </p:sp>
      <p:sp>
        <p:nvSpPr>
          <p:cNvPr id="28" name="Text 25"/>
          <p:cNvSpPr/>
          <p:nvPr/>
        </p:nvSpPr>
        <p:spPr>
          <a:xfrm>
            <a:off x="9722406" y="6716435"/>
            <a:ext cx="403407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Quarterly</a:t>
            </a:r>
            <a:endParaRPr lang="en-US" sz="1500" dirty="0"/>
          </a:p>
        </p:txBody>
      </p:sp>
      <p:sp>
        <p:nvSpPr>
          <p:cNvPr id="29" name="Shape 26"/>
          <p:cNvSpPr/>
          <p:nvPr/>
        </p:nvSpPr>
        <p:spPr>
          <a:xfrm>
            <a:off x="680323" y="7146727"/>
            <a:ext cx="13268325" cy="553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7"/>
          <p:cNvSpPr/>
          <p:nvPr/>
        </p:nvSpPr>
        <p:spPr>
          <a:xfrm>
            <a:off x="874157" y="7269599"/>
            <a:ext cx="403407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Press Releases</a:t>
            </a:r>
            <a:endParaRPr lang="en-US" sz="1500" dirty="0"/>
          </a:p>
        </p:txBody>
      </p:sp>
      <p:sp>
        <p:nvSpPr>
          <p:cNvPr id="31" name="Text 28"/>
          <p:cNvSpPr/>
          <p:nvPr/>
        </p:nvSpPr>
        <p:spPr>
          <a:xfrm>
            <a:off x="5300186" y="7269599"/>
            <a:ext cx="403026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Publish after major updates</a:t>
            </a:r>
            <a:endParaRPr lang="en-US" sz="1500" dirty="0"/>
          </a:p>
        </p:txBody>
      </p:sp>
      <p:sp>
        <p:nvSpPr>
          <p:cNvPr id="32" name="Text 29"/>
          <p:cNvSpPr/>
          <p:nvPr/>
        </p:nvSpPr>
        <p:spPr>
          <a:xfrm>
            <a:off x="9722406" y="7269599"/>
            <a:ext cx="403407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Quarterly or as needed</a:t>
            </a:r>
            <a:endParaRPr lang="en-US" sz="15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0351"/>
            <a:ext cx="64452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SEO PROJECT OUTCOME</a:t>
            </a:r>
            <a:endParaRPr lang="en-US" sz="44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9293"/>
            <a:ext cx="64452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SEO PROJECT OUTCOME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1700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28224" y="24061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Keyword Research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2896553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focus on high-volume and relevant keywords like "ERP software" and "cloud accounting" led to more targeted content, attracting qualified organic traffic.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171700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451396" y="24061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On-Page SEO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2896553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Optimized meta tags, headings, and internal linking structure improved page relevance and user experience, enhancing search engine rankings.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171700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874568" y="24061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Off-Page SEO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2896553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Efforts such as guest blogging and backlink building boosted the website's domain authority and online reputation.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72313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028224" y="54067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Technical SEO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897166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Site speed improvements, mobile optimization, and resolving crawl errors ensured smooth site functionality and better indexing by search engines.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172313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663101" y="54067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Content Strategy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3101" y="5897166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Engaging blog posts, infographics, and videos tailored to user needs fostered user engagement, contributing to higher rankings and traffic growth.</a:t>
            </a:r>
            <a:endParaRPr lang="en-US" sz="17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</a:t>
            </a:r>
            <a:endParaRPr lang="en-US" sz="44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830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Deskera SEO project has led to improved search rankings, higher domain authority, and better user engagement through comprehensive keyword targeting, on-page and off-page SEO, technical fixes, and strategic content creation. </a:t>
            </a: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Deskera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will be positioned to attract more qualified leads and drive long-term growth in the competitive business software market.</a:t>
            </a:r>
            <a:endParaRPr lang="en-US" sz="17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THANK YOU</a:t>
            </a:r>
            <a:endParaRPr lang="en-US" sz="4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348" y="540068"/>
            <a:ext cx="6075402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INITIAL AUDIT - ADVANTAGE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48" y="1546503"/>
            <a:ext cx="3093006" cy="19115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7348" y="3703439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BASIC SEO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87348" y="4128016"/>
            <a:ext cx="3093006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The meta description is set and is 79 characters long.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87348" y="4873943"/>
            <a:ext cx="3093006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One or more keywords were found in the title and description of the page.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87348" y="5933956"/>
            <a:ext cx="3093006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One H1 tag was found on the page.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7348" y="6365796"/>
            <a:ext cx="309300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H2 tags were found on the page.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87348" y="6885810"/>
            <a:ext cx="3093006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The page has a correct number of internal and external links.</a:t>
            </a:r>
            <a:endParaRPr lang="en-US" sz="15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914" y="1546503"/>
            <a:ext cx="3093006" cy="191154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074914" y="3703439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ADVANCED SEO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4074914" y="4128016"/>
            <a:ext cx="3093006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The page is using the canonical link tag.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4074914" y="4873943"/>
            <a:ext cx="3093006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The page does not contain any no index header or meta tag.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4074914" y="5619869"/>
            <a:ext cx="3093006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Both the www and non-www versions of the URL are redirected to the same site.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4074914" y="6679883"/>
            <a:ext cx="309300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The site has a robots.txt file.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4074914" y="7111722"/>
            <a:ext cx="3093006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All the required Open Graph meta tags have been found.</a:t>
            </a:r>
            <a:endParaRPr lang="en-US" sz="150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480" y="1546503"/>
            <a:ext cx="3093006" cy="191154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462480" y="3703439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PERFORMANCE</a:t>
            </a:r>
            <a:endParaRPr lang="en-US" sz="1900" dirty="0"/>
          </a:p>
        </p:txBody>
      </p:sp>
      <p:sp>
        <p:nvSpPr>
          <p:cNvPr id="19" name="Text 14"/>
          <p:cNvSpPr/>
          <p:nvPr/>
        </p:nvSpPr>
        <p:spPr>
          <a:xfrm>
            <a:off x="7462480" y="4128016"/>
            <a:ext cx="3093006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-All JavaScript files appear to be minified.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7462480" y="4873943"/>
            <a:ext cx="3093006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All CSS files appear to be minified.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7462480" y="5345073"/>
            <a:ext cx="3093006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The response time is under 0.2 seconds.</a:t>
            </a:r>
            <a:endParaRPr lang="en-US" sz="1500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0047" y="1546503"/>
            <a:ext cx="3093006" cy="1911548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0850047" y="3703439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SECURITY</a:t>
            </a:r>
            <a:endParaRPr lang="en-US" sz="1900" dirty="0"/>
          </a:p>
        </p:txBody>
      </p:sp>
      <p:sp>
        <p:nvSpPr>
          <p:cNvPr id="24" name="Text 18"/>
          <p:cNvSpPr/>
          <p:nvPr/>
        </p:nvSpPr>
        <p:spPr>
          <a:xfrm>
            <a:off x="10850047" y="4128016"/>
            <a:ext cx="3093006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Directory Listing seems to be disabled on the server.</a:t>
            </a:r>
            <a:endParaRPr lang="en-US" sz="1500" dirty="0"/>
          </a:p>
        </p:txBody>
      </p:sp>
      <p:sp>
        <p:nvSpPr>
          <p:cNvPr id="25" name="Text 19"/>
          <p:cNvSpPr/>
          <p:nvPr/>
        </p:nvSpPr>
        <p:spPr>
          <a:xfrm>
            <a:off x="10850047" y="4873943"/>
            <a:ext cx="3093006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Google has not flagged this site for malware.</a:t>
            </a:r>
            <a:endParaRPr lang="en-US" sz="1500" dirty="0"/>
          </a:p>
        </p:txBody>
      </p:sp>
      <p:sp>
        <p:nvSpPr>
          <p:cNvPr id="26" name="Text 20"/>
          <p:cNvSpPr/>
          <p:nvPr/>
        </p:nvSpPr>
        <p:spPr>
          <a:xfrm>
            <a:off x="10850047" y="5619869"/>
            <a:ext cx="3093006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The site is using a secure transfer protocol (https).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527" y="618053"/>
            <a:ext cx="7111484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INITIAL AUDIT - LIMITATION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6527" y="1657350"/>
            <a:ext cx="3673197" cy="2827020"/>
          </a:xfrm>
          <a:prstGeom prst="roundRect">
            <a:avLst>
              <a:gd name="adj" fmla="val 333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18818" y="1889641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BASIC SEO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18818" y="2375654"/>
            <a:ext cx="3208615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SEO title is 79 characters long, which is too long.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18818" y="3532942"/>
            <a:ext cx="3208615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Some images on the page have no alt attribute. (105)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4395" y="1657350"/>
            <a:ext cx="3673197" cy="2827020"/>
          </a:xfrm>
          <a:prstGeom prst="roundRect">
            <a:avLst>
              <a:gd name="adj" fmla="val 333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916686" y="1889641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ADVANCED SEO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6686" y="2375654"/>
            <a:ext cx="3208615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Schema.org data was found on your page.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86527" y="4709041"/>
            <a:ext cx="7570946" cy="2905601"/>
          </a:xfrm>
          <a:prstGeom prst="roundRect">
            <a:avLst>
              <a:gd name="adj" fmla="val 324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018818" y="4941332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18818" y="5427345"/>
            <a:ext cx="7106364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server is not using "expires" headers for the images.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18818" y="5865495"/>
            <a:ext cx="7106364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page makes 127 requests. More than 20 requests can result in slow page loading.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18818" y="6663214"/>
            <a:ext cx="7106364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size of the HTML document is 82 Kb. This is over our recommendation of 50 Kb.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358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TASK - II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89" y="4284821"/>
            <a:ext cx="67826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KEYWORD RESEARCH</a:t>
            </a:r>
            <a:endParaRPr lang="en-US" sz="4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557" y="359569"/>
            <a:ext cx="4127778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KEYWORD RESEARCH DATA</a:t>
            </a:r>
            <a:endParaRPr lang="en-US" sz="2550" dirty="0"/>
          </a:p>
        </p:txBody>
      </p:sp>
      <p:sp>
        <p:nvSpPr>
          <p:cNvPr id="3" name="Shape 1"/>
          <p:cNvSpPr/>
          <p:nvPr/>
        </p:nvSpPr>
        <p:spPr>
          <a:xfrm>
            <a:off x="457557" y="1029653"/>
            <a:ext cx="13715286" cy="6873240"/>
          </a:xfrm>
          <a:prstGeom prst="roundRect">
            <a:avLst>
              <a:gd name="adj" fmla="val 7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465177" y="1037273"/>
            <a:ext cx="13700046" cy="3810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3"/>
          <p:cNvSpPr/>
          <p:nvPr/>
        </p:nvSpPr>
        <p:spPr>
          <a:xfrm>
            <a:off x="596146" y="1123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PRIMARY KEYWORDS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024908" y="1123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Volume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449860" y="1123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Competition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874812" y="1123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Difficulty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65177" y="1418273"/>
            <a:ext cx="13700046" cy="3810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96146" y="1504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Deskera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4024908" y="1504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10,000 - 50,000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7449860" y="1504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10874812" y="1504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</a:t>
            </a:r>
            <a:endParaRPr lang="en-US" sz="1000" dirty="0"/>
          </a:p>
        </p:txBody>
      </p:sp>
      <p:sp>
        <p:nvSpPr>
          <p:cNvPr id="14" name="Shape 12"/>
          <p:cNvSpPr/>
          <p:nvPr/>
        </p:nvSpPr>
        <p:spPr>
          <a:xfrm>
            <a:off x="465177" y="1799273"/>
            <a:ext cx="13700046" cy="3810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596146" y="1885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Management Software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4024908" y="1885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5,000 - 20,000</a:t>
            </a:r>
            <a:endParaRPr lang="en-US" sz="1000" dirty="0"/>
          </a:p>
        </p:txBody>
      </p:sp>
      <p:sp>
        <p:nvSpPr>
          <p:cNvPr id="17" name="Text 15"/>
          <p:cNvSpPr/>
          <p:nvPr/>
        </p:nvSpPr>
        <p:spPr>
          <a:xfrm>
            <a:off x="7449860" y="1885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Medium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10874812" y="1885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Medium</a:t>
            </a:r>
            <a:endParaRPr lang="en-US" sz="1000" dirty="0"/>
          </a:p>
        </p:txBody>
      </p:sp>
      <p:sp>
        <p:nvSpPr>
          <p:cNvPr id="19" name="Shape 17"/>
          <p:cNvSpPr/>
          <p:nvPr/>
        </p:nvSpPr>
        <p:spPr>
          <a:xfrm>
            <a:off x="465177" y="2180273"/>
            <a:ext cx="13700046" cy="3810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596146" y="2266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ERP Software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4024908" y="2266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15,000 - 60,000</a:t>
            </a:r>
            <a:endParaRPr lang="en-US" sz="1000" dirty="0"/>
          </a:p>
        </p:txBody>
      </p:sp>
      <p:sp>
        <p:nvSpPr>
          <p:cNvPr id="22" name="Text 20"/>
          <p:cNvSpPr/>
          <p:nvPr/>
        </p:nvSpPr>
        <p:spPr>
          <a:xfrm>
            <a:off x="7449860" y="2266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</a:t>
            </a:r>
            <a:endParaRPr lang="en-US" sz="1000" dirty="0"/>
          </a:p>
        </p:txBody>
      </p:sp>
      <p:sp>
        <p:nvSpPr>
          <p:cNvPr id="23" name="Text 21"/>
          <p:cNvSpPr/>
          <p:nvPr/>
        </p:nvSpPr>
        <p:spPr>
          <a:xfrm>
            <a:off x="10874812" y="2266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</a:t>
            </a:r>
            <a:endParaRPr lang="en-US" sz="1000" dirty="0"/>
          </a:p>
        </p:txBody>
      </p:sp>
      <p:sp>
        <p:nvSpPr>
          <p:cNvPr id="24" name="Shape 22"/>
          <p:cNvSpPr/>
          <p:nvPr/>
        </p:nvSpPr>
        <p:spPr>
          <a:xfrm>
            <a:off x="465177" y="2561273"/>
            <a:ext cx="13700046" cy="3810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596146" y="2647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 Accounting</a:t>
            </a:r>
            <a:endParaRPr lang="en-US" sz="1000" dirty="0"/>
          </a:p>
        </p:txBody>
      </p:sp>
      <p:sp>
        <p:nvSpPr>
          <p:cNvPr id="26" name="Text 24"/>
          <p:cNvSpPr/>
          <p:nvPr/>
        </p:nvSpPr>
        <p:spPr>
          <a:xfrm>
            <a:off x="4024908" y="2647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8,000 - 30,000</a:t>
            </a:r>
            <a:endParaRPr lang="en-US" sz="1000" dirty="0"/>
          </a:p>
        </p:txBody>
      </p:sp>
      <p:sp>
        <p:nvSpPr>
          <p:cNvPr id="27" name="Text 25"/>
          <p:cNvSpPr/>
          <p:nvPr/>
        </p:nvSpPr>
        <p:spPr>
          <a:xfrm>
            <a:off x="7449860" y="2647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Medium</a:t>
            </a:r>
            <a:endParaRPr lang="en-US" sz="1000" dirty="0"/>
          </a:p>
        </p:txBody>
      </p:sp>
      <p:sp>
        <p:nvSpPr>
          <p:cNvPr id="28" name="Text 26"/>
          <p:cNvSpPr/>
          <p:nvPr/>
        </p:nvSpPr>
        <p:spPr>
          <a:xfrm>
            <a:off x="10874812" y="2647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Medium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465177" y="2942273"/>
            <a:ext cx="13700046" cy="3810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596146" y="3028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Financial Management</a:t>
            </a:r>
            <a:endParaRPr lang="en-US" sz="1000" dirty="0"/>
          </a:p>
        </p:txBody>
      </p:sp>
      <p:sp>
        <p:nvSpPr>
          <p:cNvPr id="31" name="Text 29"/>
          <p:cNvSpPr/>
          <p:nvPr/>
        </p:nvSpPr>
        <p:spPr>
          <a:xfrm>
            <a:off x="4024908" y="3028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10,000 - 40,000</a:t>
            </a:r>
            <a:endParaRPr lang="en-US" sz="1000" dirty="0"/>
          </a:p>
        </p:txBody>
      </p:sp>
      <p:sp>
        <p:nvSpPr>
          <p:cNvPr id="32" name="Text 30"/>
          <p:cNvSpPr/>
          <p:nvPr/>
        </p:nvSpPr>
        <p:spPr>
          <a:xfrm>
            <a:off x="7449860" y="3028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Medium</a:t>
            </a:r>
            <a:endParaRPr lang="en-US" sz="1000" dirty="0"/>
          </a:p>
        </p:txBody>
      </p:sp>
      <p:sp>
        <p:nvSpPr>
          <p:cNvPr id="33" name="Text 31"/>
          <p:cNvSpPr/>
          <p:nvPr/>
        </p:nvSpPr>
        <p:spPr>
          <a:xfrm>
            <a:off x="10874812" y="3028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Medium</a:t>
            </a:r>
            <a:endParaRPr lang="en-US" sz="1000" dirty="0"/>
          </a:p>
        </p:txBody>
      </p:sp>
      <p:sp>
        <p:nvSpPr>
          <p:cNvPr id="34" name="Shape 32"/>
          <p:cNvSpPr/>
          <p:nvPr/>
        </p:nvSpPr>
        <p:spPr>
          <a:xfrm>
            <a:off x="465177" y="3323273"/>
            <a:ext cx="13700046" cy="3810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5" name="Text 33"/>
          <p:cNvSpPr/>
          <p:nvPr/>
        </p:nvSpPr>
        <p:spPr>
          <a:xfrm>
            <a:off x="596146" y="3409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SECONDARY KEYWORDS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024908" y="3409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37" name="Text 35"/>
          <p:cNvSpPr/>
          <p:nvPr/>
        </p:nvSpPr>
        <p:spPr>
          <a:xfrm>
            <a:off x="7449860" y="3409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38" name="Text 36"/>
          <p:cNvSpPr/>
          <p:nvPr/>
        </p:nvSpPr>
        <p:spPr>
          <a:xfrm>
            <a:off x="10874812" y="3409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39" name="Shape 37"/>
          <p:cNvSpPr/>
          <p:nvPr/>
        </p:nvSpPr>
        <p:spPr>
          <a:xfrm>
            <a:off x="465177" y="3704273"/>
            <a:ext cx="13700046" cy="3810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0" name="Text 38"/>
          <p:cNvSpPr/>
          <p:nvPr/>
        </p:nvSpPr>
        <p:spPr>
          <a:xfrm>
            <a:off x="596146" y="3790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Deskera India</a:t>
            </a:r>
            <a:endParaRPr lang="en-US" sz="1000" dirty="0"/>
          </a:p>
        </p:txBody>
      </p:sp>
      <p:sp>
        <p:nvSpPr>
          <p:cNvPr id="41" name="Text 39"/>
          <p:cNvSpPr/>
          <p:nvPr/>
        </p:nvSpPr>
        <p:spPr>
          <a:xfrm>
            <a:off x="4024908" y="3790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1,000 - 5,000</a:t>
            </a:r>
            <a:endParaRPr lang="en-US" sz="1000" dirty="0"/>
          </a:p>
        </p:txBody>
      </p:sp>
      <p:sp>
        <p:nvSpPr>
          <p:cNvPr id="42" name="Text 40"/>
          <p:cNvSpPr/>
          <p:nvPr/>
        </p:nvSpPr>
        <p:spPr>
          <a:xfrm>
            <a:off x="7449860" y="3790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</a:t>
            </a:r>
            <a:endParaRPr lang="en-US" sz="1000" dirty="0"/>
          </a:p>
        </p:txBody>
      </p:sp>
      <p:sp>
        <p:nvSpPr>
          <p:cNvPr id="43" name="Text 41"/>
          <p:cNvSpPr/>
          <p:nvPr/>
        </p:nvSpPr>
        <p:spPr>
          <a:xfrm>
            <a:off x="10874812" y="3790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</a:t>
            </a:r>
            <a:endParaRPr lang="en-US" sz="1000" dirty="0"/>
          </a:p>
        </p:txBody>
      </p:sp>
      <p:sp>
        <p:nvSpPr>
          <p:cNvPr id="44" name="Shape 42"/>
          <p:cNvSpPr/>
          <p:nvPr/>
        </p:nvSpPr>
        <p:spPr>
          <a:xfrm>
            <a:off x="465177" y="4085273"/>
            <a:ext cx="13700046" cy="3810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5" name="Text 43"/>
          <p:cNvSpPr/>
          <p:nvPr/>
        </p:nvSpPr>
        <p:spPr>
          <a:xfrm>
            <a:off x="596146" y="4171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Cloud-Based ERP</a:t>
            </a:r>
            <a:endParaRPr lang="en-US" sz="1000" dirty="0"/>
          </a:p>
        </p:txBody>
      </p:sp>
      <p:sp>
        <p:nvSpPr>
          <p:cNvPr id="46" name="Text 44"/>
          <p:cNvSpPr/>
          <p:nvPr/>
        </p:nvSpPr>
        <p:spPr>
          <a:xfrm>
            <a:off x="4024908" y="4171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5,000 - 20,000</a:t>
            </a:r>
            <a:endParaRPr lang="en-US" sz="1000" dirty="0"/>
          </a:p>
        </p:txBody>
      </p:sp>
      <p:sp>
        <p:nvSpPr>
          <p:cNvPr id="47" name="Text 45"/>
          <p:cNvSpPr/>
          <p:nvPr/>
        </p:nvSpPr>
        <p:spPr>
          <a:xfrm>
            <a:off x="7449860" y="4171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Medium</a:t>
            </a:r>
            <a:endParaRPr lang="en-US" sz="1000" dirty="0"/>
          </a:p>
        </p:txBody>
      </p:sp>
      <p:sp>
        <p:nvSpPr>
          <p:cNvPr id="48" name="Text 46"/>
          <p:cNvSpPr/>
          <p:nvPr/>
        </p:nvSpPr>
        <p:spPr>
          <a:xfrm>
            <a:off x="10874812" y="4171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Medium</a:t>
            </a:r>
            <a:endParaRPr lang="en-US" sz="1000" dirty="0"/>
          </a:p>
        </p:txBody>
      </p:sp>
      <p:sp>
        <p:nvSpPr>
          <p:cNvPr id="49" name="Shape 47"/>
          <p:cNvSpPr/>
          <p:nvPr/>
        </p:nvSpPr>
        <p:spPr>
          <a:xfrm>
            <a:off x="465177" y="4466273"/>
            <a:ext cx="13700046" cy="3810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0" name="Text 48"/>
          <p:cNvSpPr/>
          <p:nvPr/>
        </p:nvSpPr>
        <p:spPr>
          <a:xfrm>
            <a:off x="596146" y="4552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Financial Software Solutions</a:t>
            </a:r>
            <a:endParaRPr lang="en-US" sz="1000" dirty="0"/>
          </a:p>
        </p:txBody>
      </p:sp>
      <p:sp>
        <p:nvSpPr>
          <p:cNvPr id="51" name="Text 49"/>
          <p:cNvSpPr/>
          <p:nvPr/>
        </p:nvSpPr>
        <p:spPr>
          <a:xfrm>
            <a:off x="4024908" y="4552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3,000 - 15,000</a:t>
            </a:r>
            <a:endParaRPr lang="en-US" sz="1000" dirty="0"/>
          </a:p>
        </p:txBody>
      </p:sp>
      <p:sp>
        <p:nvSpPr>
          <p:cNvPr id="52" name="Text 50"/>
          <p:cNvSpPr/>
          <p:nvPr/>
        </p:nvSpPr>
        <p:spPr>
          <a:xfrm>
            <a:off x="7449860" y="4552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Medium</a:t>
            </a:r>
            <a:endParaRPr lang="en-US" sz="1000" dirty="0"/>
          </a:p>
        </p:txBody>
      </p:sp>
      <p:sp>
        <p:nvSpPr>
          <p:cNvPr id="53" name="Text 51"/>
          <p:cNvSpPr/>
          <p:nvPr/>
        </p:nvSpPr>
        <p:spPr>
          <a:xfrm>
            <a:off x="10874812" y="4552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Medium</a:t>
            </a:r>
            <a:endParaRPr lang="en-US" sz="1000" dirty="0"/>
          </a:p>
        </p:txBody>
      </p:sp>
      <p:sp>
        <p:nvSpPr>
          <p:cNvPr id="54" name="Shape 52"/>
          <p:cNvSpPr/>
          <p:nvPr/>
        </p:nvSpPr>
        <p:spPr>
          <a:xfrm>
            <a:off x="465177" y="4847273"/>
            <a:ext cx="13700046" cy="3810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5" name="Text 53"/>
          <p:cNvSpPr/>
          <p:nvPr/>
        </p:nvSpPr>
        <p:spPr>
          <a:xfrm>
            <a:off x="596146" y="4933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Automation</a:t>
            </a:r>
            <a:endParaRPr lang="en-US" sz="1000" dirty="0"/>
          </a:p>
        </p:txBody>
      </p:sp>
      <p:sp>
        <p:nvSpPr>
          <p:cNvPr id="56" name="Text 54"/>
          <p:cNvSpPr/>
          <p:nvPr/>
        </p:nvSpPr>
        <p:spPr>
          <a:xfrm>
            <a:off x="4024908" y="4933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4,000 - 18,000</a:t>
            </a:r>
            <a:endParaRPr lang="en-US" sz="1000" dirty="0"/>
          </a:p>
        </p:txBody>
      </p:sp>
      <p:sp>
        <p:nvSpPr>
          <p:cNvPr id="57" name="Text 55"/>
          <p:cNvSpPr/>
          <p:nvPr/>
        </p:nvSpPr>
        <p:spPr>
          <a:xfrm>
            <a:off x="7449860" y="4933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Medium</a:t>
            </a:r>
            <a:endParaRPr lang="en-US" sz="1000" dirty="0"/>
          </a:p>
        </p:txBody>
      </p:sp>
      <p:sp>
        <p:nvSpPr>
          <p:cNvPr id="58" name="Text 56"/>
          <p:cNvSpPr/>
          <p:nvPr/>
        </p:nvSpPr>
        <p:spPr>
          <a:xfrm>
            <a:off x="10874812" y="4933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Medium</a:t>
            </a:r>
            <a:endParaRPr lang="en-US" sz="1000" dirty="0"/>
          </a:p>
        </p:txBody>
      </p:sp>
      <p:sp>
        <p:nvSpPr>
          <p:cNvPr id="59" name="Shape 57"/>
          <p:cNvSpPr/>
          <p:nvPr/>
        </p:nvSpPr>
        <p:spPr>
          <a:xfrm>
            <a:off x="465177" y="5228273"/>
            <a:ext cx="13700046" cy="3810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0" name="Text 58"/>
          <p:cNvSpPr/>
          <p:nvPr/>
        </p:nvSpPr>
        <p:spPr>
          <a:xfrm>
            <a:off x="596146" y="5314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Deskera Reviews</a:t>
            </a:r>
            <a:endParaRPr lang="en-US" sz="1000" dirty="0"/>
          </a:p>
        </p:txBody>
      </p:sp>
      <p:sp>
        <p:nvSpPr>
          <p:cNvPr id="61" name="Text 59"/>
          <p:cNvSpPr/>
          <p:nvPr/>
        </p:nvSpPr>
        <p:spPr>
          <a:xfrm>
            <a:off x="4024908" y="5314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1,000 - 5,000</a:t>
            </a:r>
            <a:endParaRPr lang="en-US" sz="1000" dirty="0"/>
          </a:p>
        </p:txBody>
      </p:sp>
      <p:sp>
        <p:nvSpPr>
          <p:cNvPr id="62" name="Text 60"/>
          <p:cNvSpPr/>
          <p:nvPr/>
        </p:nvSpPr>
        <p:spPr>
          <a:xfrm>
            <a:off x="7449860" y="5314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</a:t>
            </a:r>
            <a:endParaRPr lang="en-US" sz="1000" dirty="0"/>
          </a:p>
        </p:txBody>
      </p:sp>
      <p:sp>
        <p:nvSpPr>
          <p:cNvPr id="63" name="Text 61"/>
          <p:cNvSpPr/>
          <p:nvPr/>
        </p:nvSpPr>
        <p:spPr>
          <a:xfrm>
            <a:off x="10874812" y="5314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</a:t>
            </a:r>
            <a:endParaRPr lang="en-US" sz="1000" dirty="0"/>
          </a:p>
        </p:txBody>
      </p:sp>
      <p:sp>
        <p:nvSpPr>
          <p:cNvPr id="64" name="Shape 62"/>
          <p:cNvSpPr/>
          <p:nvPr/>
        </p:nvSpPr>
        <p:spPr>
          <a:xfrm>
            <a:off x="465177" y="5609273"/>
            <a:ext cx="13700046" cy="3810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5" name="Text 63"/>
          <p:cNvSpPr/>
          <p:nvPr/>
        </p:nvSpPr>
        <p:spPr>
          <a:xfrm>
            <a:off x="596146" y="5695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LONG-TAIL KEYWORDS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4024908" y="5695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67" name="Text 65"/>
          <p:cNvSpPr/>
          <p:nvPr/>
        </p:nvSpPr>
        <p:spPr>
          <a:xfrm>
            <a:off x="7449860" y="5695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68" name="Text 66"/>
          <p:cNvSpPr/>
          <p:nvPr/>
        </p:nvSpPr>
        <p:spPr>
          <a:xfrm>
            <a:off x="10874812" y="5695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69" name="Shape 67"/>
          <p:cNvSpPr/>
          <p:nvPr/>
        </p:nvSpPr>
        <p:spPr>
          <a:xfrm>
            <a:off x="465177" y="5990273"/>
            <a:ext cx="13700046" cy="3810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0" name="Text 68"/>
          <p:cNvSpPr/>
          <p:nvPr/>
        </p:nvSpPr>
        <p:spPr>
          <a:xfrm>
            <a:off x="596146" y="6076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 ERP software for small business in India:</a:t>
            </a:r>
            <a:endParaRPr lang="en-US" sz="1000" dirty="0"/>
          </a:p>
        </p:txBody>
      </p:sp>
      <p:sp>
        <p:nvSpPr>
          <p:cNvPr id="71" name="Text 69"/>
          <p:cNvSpPr/>
          <p:nvPr/>
        </p:nvSpPr>
        <p:spPr>
          <a:xfrm>
            <a:off x="4024908" y="6076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500 - 2,000</a:t>
            </a:r>
            <a:endParaRPr lang="en-US" sz="1000" dirty="0"/>
          </a:p>
        </p:txBody>
      </p:sp>
      <p:sp>
        <p:nvSpPr>
          <p:cNvPr id="72" name="Text 70"/>
          <p:cNvSpPr/>
          <p:nvPr/>
        </p:nvSpPr>
        <p:spPr>
          <a:xfrm>
            <a:off x="7449860" y="6076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</a:t>
            </a:r>
            <a:endParaRPr lang="en-US" sz="1000" dirty="0"/>
          </a:p>
        </p:txBody>
      </p:sp>
      <p:sp>
        <p:nvSpPr>
          <p:cNvPr id="73" name="Text 71"/>
          <p:cNvSpPr/>
          <p:nvPr/>
        </p:nvSpPr>
        <p:spPr>
          <a:xfrm>
            <a:off x="10874812" y="6076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</a:t>
            </a:r>
            <a:endParaRPr lang="en-US" sz="1000" dirty="0"/>
          </a:p>
        </p:txBody>
      </p:sp>
      <p:sp>
        <p:nvSpPr>
          <p:cNvPr id="74" name="Shape 72"/>
          <p:cNvSpPr/>
          <p:nvPr/>
        </p:nvSpPr>
        <p:spPr>
          <a:xfrm>
            <a:off x="465177" y="6371273"/>
            <a:ext cx="13700046" cy="3810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5" name="Text 73"/>
          <p:cNvSpPr/>
          <p:nvPr/>
        </p:nvSpPr>
        <p:spPr>
          <a:xfrm>
            <a:off x="596146" y="6457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 accounting software for startups:</a:t>
            </a:r>
            <a:endParaRPr lang="en-US" sz="1000" dirty="0"/>
          </a:p>
        </p:txBody>
      </p:sp>
      <p:sp>
        <p:nvSpPr>
          <p:cNvPr id="76" name="Text 74"/>
          <p:cNvSpPr/>
          <p:nvPr/>
        </p:nvSpPr>
        <p:spPr>
          <a:xfrm>
            <a:off x="4024908" y="6457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500 - 2,000</a:t>
            </a:r>
            <a:endParaRPr lang="en-US" sz="1000" dirty="0"/>
          </a:p>
        </p:txBody>
      </p:sp>
      <p:sp>
        <p:nvSpPr>
          <p:cNvPr id="77" name="Text 75"/>
          <p:cNvSpPr/>
          <p:nvPr/>
        </p:nvSpPr>
        <p:spPr>
          <a:xfrm>
            <a:off x="7449860" y="6457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</a:t>
            </a:r>
            <a:endParaRPr lang="en-US" sz="1000" dirty="0"/>
          </a:p>
        </p:txBody>
      </p:sp>
      <p:sp>
        <p:nvSpPr>
          <p:cNvPr id="78" name="Text 76"/>
          <p:cNvSpPr/>
          <p:nvPr/>
        </p:nvSpPr>
        <p:spPr>
          <a:xfrm>
            <a:off x="10874812" y="6457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</a:t>
            </a:r>
            <a:endParaRPr lang="en-US" sz="1000" dirty="0"/>
          </a:p>
        </p:txBody>
      </p:sp>
      <p:sp>
        <p:nvSpPr>
          <p:cNvPr id="79" name="Shape 77"/>
          <p:cNvSpPr/>
          <p:nvPr/>
        </p:nvSpPr>
        <p:spPr>
          <a:xfrm>
            <a:off x="465177" y="6752273"/>
            <a:ext cx="13700046" cy="3810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0" name="Text 78"/>
          <p:cNvSpPr/>
          <p:nvPr/>
        </p:nvSpPr>
        <p:spPr>
          <a:xfrm>
            <a:off x="596146" y="6838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Deskera financial management features:</a:t>
            </a:r>
            <a:endParaRPr lang="en-US" sz="1000" dirty="0"/>
          </a:p>
        </p:txBody>
      </p:sp>
      <p:sp>
        <p:nvSpPr>
          <p:cNvPr id="81" name="Text 79"/>
          <p:cNvSpPr/>
          <p:nvPr/>
        </p:nvSpPr>
        <p:spPr>
          <a:xfrm>
            <a:off x="4024908" y="6838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300 - 1,500</a:t>
            </a:r>
            <a:endParaRPr lang="en-US" sz="1000" dirty="0"/>
          </a:p>
        </p:txBody>
      </p:sp>
      <p:sp>
        <p:nvSpPr>
          <p:cNvPr id="82" name="Text 80"/>
          <p:cNvSpPr/>
          <p:nvPr/>
        </p:nvSpPr>
        <p:spPr>
          <a:xfrm>
            <a:off x="7449860" y="6838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</a:t>
            </a:r>
            <a:endParaRPr lang="en-US" sz="1000" dirty="0"/>
          </a:p>
        </p:txBody>
      </p:sp>
      <p:sp>
        <p:nvSpPr>
          <p:cNvPr id="83" name="Text 81"/>
          <p:cNvSpPr/>
          <p:nvPr/>
        </p:nvSpPr>
        <p:spPr>
          <a:xfrm>
            <a:off x="10874812" y="6838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</a:t>
            </a:r>
            <a:endParaRPr lang="en-US" sz="1000" dirty="0"/>
          </a:p>
        </p:txBody>
      </p:sp>
      <p:sp>
        <p:nvSpPr>
          <p:cNvPr id="84" name="Shape 82"/>
          <p:cNvSpPr/>
          <p:nvPr/>
        </p:nvSpPr>
        <p:spPr>
          <a:xfrm>
            <a:off x="465177" y="7133273"/>
            <a:ext cx="13700046" cy="3810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5" name="Text 83"/>
          <p:cNvSpPr/>
          <p:nvPr/>
        </p:nvSpPr>
        <p:spPr>
          <a:xfrm>
            <a:off x="596146" y="7219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to use Deskera for business growth:</a:t>
            </a:r>
            <a:endParaRPr lang="en-US" sz="1000" dirty="0"/>
          </a:p>
        </p:txBody>
      </p:sp>
      <p:sp>
        <p:nvSpPr>
          <p:cNvPr id="86" name="Text 84"/>
          <p:cNvSpPr/>
          <p:nvPr/>
        </p:nvSpPr>
        <p:spPr>
          <a:xfrm>
            <a:off x="4024908" y="7219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200 - 1,000</a:t>
            </a:r>
            <a:endParaRPr lang="en-US" sz="1000" dirty="0"/>
          </a:p>
        </p:txBody>
      </p:sp>
      <p:sp>
        <p:nvSpPr>
          <p:cNvPr id="87" name="Text 85"/>
          <p:cNvSpPr/>
          <p:nvPr/>
        </p:nvSpPr>
        <p:spPr>
          <a:xfrm>
            <a:off x="7449860" y="7219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</a:t>
            </a:r>
            <a:endParaRPr lang="en-US" sz="1000" dirty="0"/>
          </a:p>
        </p:txBody>
      </p:sp>
      <p:sp>
        <p:nvSpPr>
          <p:cNvPr id="88" name="Text 86"/>
          <p:cNvSpPr/>
          <p:nvPr/>
        </p:nvSpPr>
        <p:spPr>
          <a:xfrm>
            <a:off x="10874812" y="7219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</a:t>
            </a:r>
            <a:endParaRPr lang="en-US" sz="1000" dirty="0"/>
          </a:p>
        </p:txBody>
      </p:sp>
      <p:sp>
        <p:nvSpPr>
          <p:cNvPr id="89" name="Shape 87"/>
          <p:cNvSpPr/>
          <p:nvPr/>
        </p:nvSpPr>
        <p:spPr>
          <a:xfrm>
            <a:off x="465177" y="7514273"/>
            <a:ext cx="13700046" cy="3810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0" name="Text 88"/>
          <p:cNvSpPr/>
          <p:nvPr/>
        </p:nvSpPr>
        <p:spPr>
          <a:xfrm>
            <a:off x="596146" y="7600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Deskera ERP pricing and plans:</a:t>
            </a:r>
            <a:endParaRPr lang="en-US" sz="1000" dirty="0"/>
          </a:p>
        </p:txBody>
      </p:sp>
      <p:sp>
        <p:nvSpPr>
          <p:cNvPr id="91" name="Text 89"/>
          <p:cNvSpPr/>
          <p:nvPr/>
        </p:nvSpPr>
        <p:spPr>
          <a:xfrm>
            <a:off x="4024908" y="7600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300 - 1,500</a:t>
            </a:r>
            <a:endParaRPr lang="en-US" sz="1000" dirty="0"/>
          </a:p>
        </p:txBody>
      </p:sp>
      <p:sp>
        <p:nvSpPr>
          <p:cNvPr id="92" name="Text 90"/>
          <p:cNvSpPr/>
          <p:nvPr/>
        </p:nvSpPr>
        <p:spPr>
          <a:xfrm>
            <a:off x="7449860" y="7600236"/>
            <a:ext cx="31558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</a:t>
            </a:r>
            <a:endParaRPr lang="en-US" sz="1000" dirty="0"/>
          </a:p>
        </p:txBody>
      </p:sp>
      <p:sp>
        <p:nvSpPr>
          <p:cNvPr id="93" name="Text 91"/>
          <p:cNvSpPr/>
          <p:nvPr/>
        </p:nvSpPr>
        <p:spPr>
          <a:xfrm>
            <a:off x="10874812" y="7600236"/>
            <a:ext cx="315968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595" y="481727"/>
            <a:ext cx="7166253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COMPETITORS AND THEIR KEYWORDS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" y="1315641"/>
            <a:ext cx="406837" cy="4068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9595" y="1885117"/>
            <a:ext cx="2034421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Odoo ERP: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69595" y="2237065"/>
            <a:ext cx="3189684" cy="781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Keywords</a:t>
            </a:r>
            <a:r>
              <a:rPr lang="en-US" sz="12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ERP customization options, ERP modules for specific industries, Odoo CRM integration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69595" y="3115866"/>
            <a:ext cx="3189684" cy="130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Strategy</a:t>
            </a:r>
            <a:r>
              <a:rPr lang="en-US" sz="12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Focuses on comprehensive solutions, highlighting the integration of various modules, and providing detailed case studies and success stories.</a:t>
            </a:r>
            <a:endParaRPr lang="en-US" sz="12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905" y="1182899"/>
            <a:ext cx="406837" cy="4068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749188" y="1711785"/>
            <a:ext cx="2034421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NetSuite</a:t>
            </a: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: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752905" y="2095967"/>
            <a:ext cx="3189803" cy="781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Keywords</a:t>
            </a:r>
            <a:r>
              <a:rPr lang="en-US" sz="12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Cloud ERP for large enterprises, NetSuite customization services, NetSuite financial reporting tools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5752904" y="3042389"/>
            <a:ext cx="3189803" cy="1041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Strategy: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Emphasizes scalability and customization, with content that showcases client success stories, detailed product guides, and whitepapers.</a:t>
            </a:r>
            <a:endParaRPr lang="en-US" sz="12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05" y="4750082"/>
            <a:ext cx="406837" cy="40683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783640" y="5390927"/>
            <a:ext cx="2034421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Acumatica: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5720358" y="5764717"/>
            <a:ext cx="3189684" cy="781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Keywords: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Flexible ERP solutions, Acumatica CRM integration, Acumatica inventory management</a:t>
            </a:r>
            <a:endParaRPr lang="en-US" sz="1250" dirty="0"/>
          </a:p>
        </p:txBody>
      </p:sp>
      <p:sp>
        <p:nvSpPr>
          <p:cNvPr id="14" name="Text 9"/>
          <p:cNvSpPr/>
          <p:nvPr/>
        </p:nvSpPr>
        <p:spPr>
          <a:xfrm>
            <a:off x="5720358" y="6706194"/>
            <a:ext cx="3189684" cy="1041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Strategy: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Highlights flexibility and scalability, with a strong focus on customer testimonials, industry-specific use cases, and educational content.</a:t>
            </a:r>
            <a:endParaRPr lang="en-US" sz="12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1002" y="1315641"/>
            <a:ext cx="406837" cy="40683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871002" y="1885117"/>
            <a:ext cx="2034421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Zoho Books:</a:t>
            </a:r>
            <a:endParaRPr lang="en-US" sz="2000" dirty="0"/>
          </a:p>
        </p:txBody>
      </p:sp>
      <p:sp>
        <p:nvSpPr>
          <p:cNvPr id="17" name="Text 11"/>
          <p:cNvSpPr/>
          <p:nvPr/>
        </p:nvSpPr>
        <p:spPr>
          <a:xfrm>
            <a:off x="10871002" y="2237065"/>
            <a:ext cx="3189803" cy="781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Keywords</a:t>
            </a:r>
            <a:r>
              <a:rPr lang="en-US" sz="12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Accounting software for startups, Zoho Books invoicing features, Zoho Books tax management</a:t>
            </a:r>
            <a:endParaRPr lang="en-US" sz="1250" dirty="0"/>
          </a:p>
        </p:txBody>
      </p:sp>
      <p:sp>
        <p:nvSpPr>
          <p:cNvPr id="18" name="Text 12"/>
          <p:cNvSpPr/>
          <p:nvPr/>
        </p:nvSpPr>
        <p:spPr>
          <a:xfrm>
            <a:off x="10871002" y="3115866"/>
            <a:ext cx="3189803" cy="1041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Strategy:</a:t>
            </a: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Targets small to medium-sized businesses with user-friendly content, tutorials, and blog posts that address common accounting challenges.</a:t>
            </a:r>
            <a:endParaRPr lang="en-US" sz="12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595" y="4905970"/>
            <a:ext cx="406837" cy="406837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69595" y="5475446"/>
            <a:ext cx="2034421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Sage Intacct:</a:t>
            </a:r>
            <a:endParaRPr lang="en-US" sz="2000" dirty="0"/>
          </a:p>
        </p:txBody>
      </p:sp>
      <p:sp>
        <p:nvSpPr>
          <p:cNvPr id="21" name="Text 14"/>
          <p:cNvSpPr/>
          <p:nvPr/>
        </p:nvSpPr>
        <p:spPr>
          <a:xfrm>
            <a:off x="569595" y="5827395"/>
            <a:ext cx="3189684" cy="781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Keywords: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financial management software, Sage Intacct budgeting tools, Sage Intacct multi-entity accounting</a:t>
            </a:r>
            <a:endParaRPr lang="en-US" sz="1250" dirty="0"/>
          </a:p>
        </p:txBody>
      </p:sp>
      <p:sp>
        <p:nvSpPr>
          <p:cNvPr id="22" name="Text 15"/>
          <p:cNvSpPr/>
          <p:nvPr/>
        </p:nvSpPr>
        <p:spPr>
          <a:xfrm>
            <a:off x="569595" y="6913959"/>
            <a:ext cx="3189684" cy="99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Strategy: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Focuses on advanced financial management features, with content that includes in-depth guides, webinars, and case studies.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1839" y="33000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TASK - III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017814" y="4550229"/>
            <a:ext cx="6118639" cy="616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44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ONPAGE SEO</a:t>
            </a:r>
            <a:endParaRPr lang="en-US" sz="445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3351</Words>
  <Application>Microsoft Office PowerPoint</Application>
  <PresentationFormat>Custom</PresentationFormat>
  <Paragraphs>451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Roboto Medium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anc8649</cp:lastModifiedBy>
  <cp:revision>22</cp:revision>
  <dcterms:created xsi:type="dcterms:W3CDTF">2024-11-22T13:10:51Z</dcterms:created>
  <dcterms:modified xsi:type="dcterms:W3CDTF">2024-11-23T12:48:25Z</dcterms:modified>
</cp:coreProperties>
</file>